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customXml/itemProps6.xml" ContentType="application/vnd.openxmlformats-officedocument.customXml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notesMasterIdLst>
    <p:notesMasterId r:id="rId28"/>
  </p:notesMasterIdLst>
  <p:handoutMasterIdLst>
    <p:handoutMasterId r:id="rId29"/>
  </p:handoutMasterIdLst>
  <p:sldIdLst>
    <p:sldId id="258" r:id="rId8"/>
    <p:sldId id="343" r:id="rId9"/>
    <p:sldId id="332" r:id="rId10"/>
    <p:sldId id="357" r:id="rId11"/>
    <p:sldId id="367" r:id="rId12"/>
    <p:sldId id="358" r:id="rId13"/>
    <p:sldId id="370" r:id="rId14"/>
    <p:sldId id="371" r:id="rId15"/>
    <p:sldId id="395" r:id="rId16"/>
    <p:sldId id="396" r:id="rId17"/>
    <p:sldId id="362" r:id="rId18"/>
    <p:sldId id="397" r:id="rId19"/>
    <p:sldId id="398" r:id="rId20"/>
    <p:sldId id="399" r:id="rId21"/>
    <p:sldId id="401" r:id="rId22"/>
    <p:sldId id="400" r:id="rId23"/>
    <p:sldId id="402" r:id="rId24"/>
    <p:sldId id="403" r:id="rId25"/>
    <p:sldId id="404" r:id="rId26"/>
    <p:sldId id="405" r:id="rId27"/>
  </p:sldIdLst>
  <p:sldSz cx="9144000" cy="6858000" type="screen4x3"/>
  <p:notesSz cx="9928225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88" autoAdjust="0"/>
  </p:normalViewPr>
  <p:slideViewPr>
    <p:cSldViewPr>
      <p:cViewPr>
        <p:scale>
          <a:sx n="80" d="100"/>
          <a:sy n="80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082C4E-E4EF-435A-B5F2-3535AAF5B3CA}" type="datetimeFigureOut">
              <a:rPr lang="en-AU"/>
              <a:pPr>
                <a:defRPr/>
              </a:pPr>
              <a:t>3/02/2015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BBB632-8C72-4A2A-B05C-17A9A68317F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A79841-7340-44C7-99E6-30E6D7136B82}" type="datetimeFigureOut">
              <a:rPr lang="en-AU"/>
              <a:pPr>
                <a:defRPr/>
              </a:pPr>
              <a:t>3/02/2015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24E10F-7CFC-4BF5-B1CC-A1E776E0C3C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B00B93-AFD0-4EB8-80E4-CC08715BBC41}" type="slidenum">
              <a:rPr lang="en-AU" smtClean="0"/>
              <a:pPr>
                <a:defRPr/>
              </a:pPr>
              <a:t>1</a:t>
            </a:fld>
            <a:endParaRPr lang="en-A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Common thread is environmental objectives of the Basin Plan</a:t>
            </a:r>
          </a:p>
          <a:p>
            <a:endParaRPr lang="en-AU" dirty="0" smtClean="0"/>
          </a:p>
          <a:p>
            <a:r>
              <a:rPr lang="en-AU" dirty="0" smtClean="0"/>
              <a:t>Need to translate what this means down to the level of monitoring</a:t>
            </a:r>
            <a:r>
              <a:rPr lang="en-AU" baseline="0" dirty="0" smtClean="0"/>
              <a:t> programs.</a:t>
            </a:r>
          </a:p>
          <a:p>
            <a:endParaRPr lang="en-AU" baseline="0" dirty="0" smtClean="0"/>
          </a:p>
          <a:p>
            <a:r>
              <a:rPr lang="en-AU" baseline="0" dirty="0" smtClean="0"/>
              <a:t>Objectives hierarchy helps us do that</a:t>
            </a:r>
            <a:endParaRPr lang="en-AU" dirty="0" smtClean="0"/>
          </a:p>
          <a:p>
            <a:pPr marL="261938" lvl="2" indent="-2619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AU" sz="2400" dirty="0" smtClean="0"/>
          </a:p>
          <a:p>
            <a:r>
              <a:rPr lang="en-AU" baseline="0" dirty="0" smtClean="0"/>
              <a:t>These relationships provide the logic for how actions at a site scale contribute to the </a:t>
            </a:r>
            <a:r>
              <a:rPr lang="en-AU" baseline="0" dirty="0" err="1" smtClean="0"/>
              <a:t>EWP</a:t>
            </a:r>
            <a:r>
              <a:rPr lang="en-AU" baseline="0" dirty="0" smtClean="0"/>
              <a:t> objectives.</a:t>
            </a:r>
          </a:p>
          <a:p>
            <a:endParaRPr lang="en-AU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baseline="0" dirty="0" smtClean="0"/>
              <a:t>Even without </a:t>
            </a:r>
            <a:r>
              <a:rPr lang="en-AU" baseline="0" dirty="0" err="1" smtClean="0"/>
              <a:t>M&amp;E</a:t>
            </a:r>
            <a:r>
              <a:rPr lang="en-AU" baseline="0" dirty="0" smtClean="0"/>
              <a:t> we can infer outcomes using this logic – helps us bring together info on e-watering from lots of disparate sources and make sense of them.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AU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baseline="0" dirty="0" smtClean="0"/>
              <a:t>Powerful way of inferring/demonstrating  how e-watering contributes to the objectives of the Basin 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AU" dirty="0" smtClean="0"/>
          </a:p>
          <a:p>
            <a:pPr>
              <a:buFont typeface="Arial" pitchFamily="34" charset="0"/>
              <a:buChar char="•"/>
            </a:pPr>
            <a:r>
              <a:rPr lang="en-AU" baseline="0" dirty="0" smtClean="0"/>
              <a:t>This approach also helps articulate the role of e-watering and manage expectations – it tells us about the results we are likely to see at different stages.</a:t>
            </a:r>
          </a:p>
          <a:p>
            <a:pPr>
              <a:buFont typeface="Arial" pitchFamily="34" charset="0"/>
              <a:buChar char="•"/>
            </a:pPr>
            <a:endParaRPr lang="en-AU" baseline="0" dirty="0" smtClean="0"/>
          </a:p>
          <a:p>
            <a:pPr>
              <a:buFont typeface="Arial" pitchFamily="34" charset="0"/>
              <a:buChar char="•"/>
            </a:pPr>
            <a:r>
              <a:rPr lang="en-AU" baseline="0" dirty="0" smtClean="0"/>
              <a:t> Importantly, the logic is supported by more detailed cause and effect diagrams that will come supported with a literature review. </a:t>
            </a:r>
          </a:p>
          <a:p>
            <a:pPr>
              <a:buFont typeface="Arial" pitchFamily="34" charset="0"/>
              <a:buChar char="•"/>
            </a:pPr>
            <a:endParaRPr lang="en-AU" baseline="0" dirty="0" smtClean="0"/>
          </a:p>
          <a:p>
            <a:pPr>
              <a:buFont typeface="Arial" pitchFamily="34" charset="0"/>
              <a:buChar char="•"/>
            </a:pPr>
            <a:r>
              <a:rPr lang="en-AU" baseline="0" dirty="0" smtClean="0"/>
              <a:t> Can look at the cause and effect diagram for water quality on the NEXT SLIDE</a:t>
            </a:r>
          </a:p>
          <a:p>
            <a:pPr marL="261938" lvl="2" indent="-2619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AU" sz="240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74B5-424E-4433-A10E-1C3AF9366903}" type="slidenum">
              <a:rPr lang="en-AU" smtClean="0"/>
              <a:pPr/>
              <a:t>16</a:t>
            </a:fld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>
              <a:latin typeface="Arial" pitchFamily="34" charset="0"/>
              <a:cs typeface="Arial" pitchFamily="34" charset="0"/>
            </a:endParaRPr>
          </a:p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F5A6-A19A-4E29-AB85-2064767720EE}" type="slidenum">
              <a:rPr lang="en-AU" smtClean="0"/>
              <a:pPr>
                <a:defRPr/>
              </a:pPr>
              <a:t>2</a:t>
            </a:fld>
            <a:endParaRPr lang="en-A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eaLnBrk="1" hangingPunct="1"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0089DD-67C5-424E-AB2B-D5B9EFB0E05D}" type="slidenum">
              <a:rPr lang="en-AU" smtClean="0"/>
              <a:pPr>
                <a:defRPr/>
              </a:pPr>
              <a:t>3</a:t>
            </a:fld>
            <a:endParaRPr lang="en-A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071EFE-0603-4F56-92D9-E31B244387FC}" type="slidenum">
              <a:rPr lang="en-AU" smtClean="0"/>
              <a:pPr>
                <a:defRPr/>
              </a:pPr>
              <a:t>4</a:t>
            </a:fld>
            <a:endParaRPr lang="en-A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0269FC-7FBF-42B0-AA60-FB0F6671D361}" type="slidenum">
              <a:rPr lang="en-AU" smtClean="0"/>
              <a:pPr>
                <a:defRPr/>
              </a:pPr>
              <a:t>6</a:t>
            </a:fld>
            <a:endParaRPr lang="en-A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FBB0F0-1C28-43F6-8515-09E8830E661C}" type="slidenum">
              <a:rPr lang="en-AU" smtClean="0"/>
              <a:pPr>
                <a:defRPr/>
              </a:pPr>
              <a:t>7</a:t>
            </a:fld>
            <a:endParaRPr lang="en-A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EACD30-3236-4C79-BED9-C9CF6CDBAE41}" type="slidenum">
              <a:rPr lang="en-AU" smtClean="0"/>
              <a:pPr>
                <a:defRPr/>
              </a:pPr>
              <a:t>8</a:t>
            </a:fld>
            <a:endParaRPr lang="en-A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C4D706-728F-41A9-98E2-AEE4F7421662}" type="slidenum">
              <a:rPr lang="en-AU" smtClean="0"/>
              <a:pPr>
                <a:defRPr/>
              </a:pPr>
              <a:t>11</a:t>
            </a:fld>
            <a:endParaRPr lang="en-A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EC11D-8CC7-4398-A2B0-9F19E09DD6A4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C12CE-8961-4024-B990-240985ACB485}" type="datetime1">
              <a:rPr lang="en-AU" smtClean="0"/>
              <a:t>3/02/2015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6BB15-BC4A-4EE5-8D4F-E3535B75094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C0B1-AC80-4849-947E-A73C1B3C77D9}" type="datetime1">
              <a:rPr lang="en-AU" smtClean="0"/>
              <a:t>3/02/2015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9C1EE-F5F2-4EE6-9B29-0D5D90F521E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3DF3C-3B6E-40B7-BCB4-AC52F38E0AF2}" type="datetime1">
              <a:rPr lang="en-AU" smtClean="0"/>
              <a:t>3/02/2015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07B39-315F-4F27-B716-018D3766DB3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385C5-AE05-4A7E-9B07-A8A7A5CDFACF}" type="datetime1">
              <a:rPr lang="en-AU" smtClean="0"/>
              <a:t>3/02/2015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7CE73-B092-4033-9D01-498B6792AA7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2CEC5-C38D-4921-B01F-1970EE6DAF42}" type="datetime1">
              <a:rPr lang="en-AU" smtClean="0"/>
              <a:t>3/02/2015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82BAF-955A-4CA8-A42A-E7F931C7BE02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DAE2D-EFE3-4FF2-9E41-BE2E847727C0}" type="datetime1">
              <a:rPr lang="en-AU" smtClean="0"/>
              <a:t>3/02/2015</a:t>
            </a:fld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027B9-3444-41AD-898F-50BEF1A48EC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68C15-02DD-4FEC-A948-5170E26FA2F9}" type="datetime1">
              <a:rPr lang="en-AU" smtClean="0"/>
              <a:t>3/02/2015</a:t>
            </a:fld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7756F-E369-4FB6-B975-9A094B25F849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A37D-E120-4417-B7AC-A46C9ABD1EDB}" type="datetime1">
              <a:rPr lang="en-AU" smtClean="0"/>
              <a:t>3/02/2015</a:t>
            </a:fld>
            <a:endParaRPr lang="en-A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255B4-AFDA-4655-A794-AAB065B77013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199DB-AB4F-4DF3-8377-1D9FA9EFEE64}" type="datetime1">
              <a:rPr lang="en-AU" smtClean="0"/>
              <a:t>3/02/2015</a:t>
            </a:fld>
            <a:endParaRPr lang="en-A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C166-7036-4663-8E2E-EC60B4ADF1B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B3F52-EF1C-437E-99E3-2E9E54D9184C}" type="datetime1">
              <a:rPr lang="en-AU" smtClean="0"/>
              <a:t>3/02/2015</a:t>
            </a:fld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FA6A2-F950-4892-A55A-AF1A1CA6F2B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37099-C797-4499-9BA5-92542222B902}" type="datetime1">
              <a:rPr lang="en-AU" smtClean="0"/>
              <a:t>3/02/2015</a:t>
            </a:fld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E2F8C-F4A8-4535-A101-6FCA8CE5A42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C14C4F-9FA3-4EEC-A72C-729A1C457099}" type="datetime1">
              <a:rPr lang="en-AU" smtClean="0"/>
              <a:t>3/02/2015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C44C6B-05AE-4C7B-BADC-909D4EA1C06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lace a photo here and use format to blend it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/>
            </a:extLst>
          </a:blip>
          <a:srcRect b="19608"/>
          <a:stretch/>
        </p:blipFill>
        <p:spPr>
          <a:xfrm rot="10800000">
            <a:off x="-14819" y="0"/>
            <a:ext cx="9158819" cy="6336704"/>
          </a:xfrm>
          <a:prstGeom prst="rect">
            <a:avLst/>
          </a:prstGeom>
          <a:gradFill flip="none" rotWithShape="1">
            <a:gsLst>
              <a:gs pos="26000">
                <a:schemeClr val="accent1">
                  <a:tint val="66000"/>
                  <a:satMod val="160000"/>
                  <a:alpha val="38000"/>
                </a:schemeClr>
              </a:gs>
              <a:gs pos="91000">
                <a:schemeClr val="accent1">
                  <a:tint val="44500"/>
                  <a:satMod val="160000"/>
                  <a:alpha val="43000"/>
                </a:schemeClr>
              </a:gs>
              <a:gs pos="84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3095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 dirty="0" smtClean="0"/>
              <a:t/>
            </a:r>
            <a:br>
              <a:rPr lang="en-AU" sz="3600" dirty="0" smtClean="0"/>
            </a:br>
            <a:r>
              <a:rPr lang="en-AU" sz="4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AU" sz="27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AU" sz="27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AU" sz="27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AU" sz="27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AU" sz="27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AU" sz="27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AU" sz="3600" b="1" dirty="0" smtClean="0">
                <a:solidFill>
                  <a:schemeClr val="accent1">
                    <a:lumMod val="50000"/>
                  </a:schemeClr>
                </a:solidFill>
              </a:rPr>
              <a:t>Management of Commonwealth environmental water in the Murray-Darling Basin, Australia</a:t>
            </a:r>
            <a:r>
              <a:rPr lang="en-AU" sz="27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AU" sz="27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AU" sz="27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AU" sz="27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AU" sz="27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AU" sz="27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AU" sz="2200" b="1" dirty="0" smtClean="0">
                <a:solidFill>
                  <a:schemeClr val="accent1">
                    <a:lumMod val="50000"/>
                  </a:schemeClr>
                </a:solidFill>
              </a:rPr>
              <a:t>David Papps, Commonwealth Environmental Water Holder</a:t>
            </a:r>
            <a:br>
              <a:rPr lang="en-AU" sz="2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AU" sz="2200" b="1" dirty="0" smtClean="0">
                <a:solidFill>
                  <a:schemeClr val="accent1">
                    <a:lumMod val="50000"/>
                  </a:schemeClr>
                </a:solidFill>
              </a:rPr>
              <a:t>Environmental Flows for Strategic Planning for the Ganga Basin Workshop,</a:t>
            </a:r>
            <a:br>
              <a:rPr lang="en-AU" sz="2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AU" sz="2200" b="1" dirty="0" smtClean="0">
                <a:solidFill>
                  <a:schemeClr val="accent1">
                    <a:lumMod val="50000"/>
                  </a:schemeClr>
                </a:solidFill>
              </a:rPr>
              <a:t>February 5-6, 2015</a:t>
            </a:r>
            <a:r>
              <a:rPr lang="en-A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A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A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A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A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A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AU" sz="4000" b="1" dirty="0">
              <a:solidFill>
                <a:schemeClr val="accent1">
                  <a:lumMod val="50000"/>
                </a:schemeClr>
              </a:solidFill>
              <a:latin typeface="AvantGarde Md BT" pitchFamily="34" charset="0"/>
              <a:cs typeface="Arial" pitchFamily="34" charset="0"/>
            </a:endParaRPr>
          </a:p>
        </p:txBody>
      </p:sp>
      <p:pic>
        <p:nvPicPr>
          <p:cNvPr id="2052" name="Picture 7" descr="CEWO_logo_inline_LowR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0"/>
            <a:ext cx="43211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G:\Environment\Environmental Water\CEWH\SER Section\Stakeholder Engagement\Publications\Color Palette\ColorPalette_symbolsOnl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404813"/>
            <a:ext cx="38195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G:\Environment\Environmental Water\CEWH\Photos\20120116 Edward-Wakool SBF sampling, Millewa RG\a Wakool River Simon Driver Property (7).JPG"/>
          <p:cNvPicPr>
            <a:picLocks noChangeAspect="1" noChangeArrowheads="1"/>
          </p:cNvPicPr>
          <p:nvPr/>
        </p:nvPicPr>
        <p:blipFill>
          <a:blip r:embed="rId6" cstate="print"/>
          <a:srcRect t="3452" b="3452"/>
          <a:stretch>
            <a:fillRect/>
          </a:stretch>
        </p:blipFill>
        <p:spPr bwMode="auto">
          <a:xfrm>
            <a:off x="0" y="4065588"/>
            <a:ext cx="9144000" cy="2819400"/>
          </a:xfrm>
          <a:prstGeom prst="rect">
            <a:avLst/>
          </a:prstGeom>
          <a:blipFill dpi="0" rotWithShape="1">
            <a:blip r:embed="rId7" cstate="print"/>
            <a:srcRect t="3452" b="3452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6BB15-BC4A-4EE5-8D4F-E3535B750946}" type="slidenum">
              <a:rPr lang="en-AU" smtClean="0"/>
              <a:pPr>
                <a:defRPr/>
              </a:pPr>
              <a:t>1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lace a photo here and use format to blend it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/>
            </a:extLst>
          </a:blip>
          <a:srcRect b="19608"/>
          <a:stretch/>
        </p:blipFill>
        <p:spPr>
          <a:xfrm rot="10800000">
            <a:off x="-14819" y="-27384"/>
            <a:ext cx="9158819" cy="6336704"/>
          </a:xfrm>
          <a:prstGeom prst="rect">
            <a:avLst/>
          </a:prstGeom>
          <a:gradFill flip="none" rotWithShape="1">
            <a:gsLst>
              <a:gs pos="26000">
                <a:schemeClr val="accent1">
                  <a:tint val="66000"/>
                  <a:satMod val="160000"/>
                  <a:alpha val="38000"/>
                </a:schemeClr>
              </a:gs>
              <a:gs pos="91000">
                <a:schemeClr val="accent1">
                  <a:tint val="44500"/>
                  <a:satMod val="160000"/>
                  <a:alpha val="43000"/>
                </a:schemeClr>
              </a:gs>
              <a:gs pos="84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</p:pic>
      <p:pic>
        <p:nvPicPr>
          <p:cNvPr id="10243" name="Picture 7" descr="CEWO_logo_inline_LowRe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0"/>
            <a:ext cx="43211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 descr="G:\Environment\Environmental Water\CEWH\SER Section\Stakeholder Engagement\Publications\Color Palette\ColorPalette_symbolsOnl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404813"/>
            <a:ext cx="38195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-107950" y="981075"/>
            <a:ext cx="4535488" cy="7223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3200" b="1" dirty="0" smtClean="0">
                <a:solidFill>
                  <a:schemeClr val="accent1">
                    <a:lumMod val="50000"/>
                  </a:schemeClr>
                </a:solidFill>
              </a:rPr>
              <a:t>Basin Wide Strategy</a:t>
            </a:r>
            <a:endParaRPr lang="en-A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AU"/>
          </a:p>
        </p:txBody>
      </p:sp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5" cstate="print"/>
          <a:srcRect t="1369"/>
          <a:stretch>
            <a:fillRect/>
          </a:stretch>
        </p:blipFill>
        <p:spPr bwMode="auto">
          <a:xfrm>
            <a:off x="4224338" y="981075"/>
            <a:ext cx="4668837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323850" y="1484313"/>
            <a:ext cx="3527425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AU"/>
          </a:p>
          <a:p>
            <a:pPr>
              <a:buFont typeface="Arial" pitchFamily="34" charset="0"/>
              <a:buChar char="•"/>
            </a:pPr>
            <a:r>
              <a:rPr lang="en-AU" sz="2000"/>
              <a:t> describes the important environmental outcomes expected to be achieved in the long term</a:t>
            </a:r>
          </a:p>
          <a:p>
            <a:pPr>
              <a:buFont typeface="Arial" pitchFamily="34" charset="0"/>
              <a:buChar char="•"/>
            </a:pPr>
            <a:endParaRPr lang="en-AU" sz="2000"/>
          </a:p>
          <a:p>
            <a:pPr>
              <a:buFont typeface="Arial" pitchFamily="34" charset="0"/>
              <a:buChar char="•"/>
            </a:pPr>
            <a:r>
              <a:rPr lang="en-AU" sz="2000"/>
              <a:t> strategies for the management and use of water to maximise outcomes </a:t>
            </a:r>
          </a:p>
          <a:p>
            <a:pPr>
              <a:buFont typeface="Arial" pitchFamily="34" charset="0"/>
              <a:buChar char="•"/>
            </a:pPr>
            <a:endParaRPr lang="en-AU" sz="2000"/>
          </a:p>
          <a:p>
            <a:pPr>
              <a:buFont typeface="Arial" pitchFamily="34" charset="0"/>
              <a:buChar char="•"/>
            </a:pPr>
            <a:r>
              <a:rPr lang="en-AU" sz="2000"/>
              <a:t> how various partners will work together to plan and manage environmental water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6BB15-BC4A-4EE5-8D4F-E3535B750946}" type="slidenum">
              <a:rPr lang="en-AU" smtClean="0"/>
              <a:pPr>
                <a:defRPr/>
              </a:pPr>
              <a:t>10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ace a photo here and use format to blend it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/>
            </a:extLst>
          </a:blip>
          <a:srcRect b="19608"/>
          <a:stretch/>
        </p:blipFill>
        <p:spPr>
          <a:xfrm rot="10800000">
            <a:off x="-14819" y="0"/>
            <a:ext cx="9158819" cy="6336704"/>
          </a:xfrm>
          <a:prstGeom prst="rect">
            <a:avLst/>
          </a:prstGeom>
          <a:gradFill flip="none" rotWithShape="1">
            <a:gsLst>
              <a:gs pos="26000">
                <a:schemeClr val="accent1">
                  <a:tint val="66000"/>
                  <a:satMod val="160000"/>
                  <a:alpha val="38000"/>
                </a:schemeClr>
              </a:gs>
              <a:gs pos="91000">
                <a:schemeClr val="accent1">
                  <a:tint val="44500"/>
                  <a:satMod val="160000"/>
                  <a:alpha val="43000"/>
                </a:schemeClr>
              </a:gs>
              <a:gs pos="84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</p:pic>
      <p:grpSp>
        <p:nvGrpSpPr>
          <p:cNvPr id="17411" name="Group 37"/>
          <p:cNvGrpSpPr>
            <a:grpSpLocks/>
          </p:cNvGrpSpPr>
          <p:nvPr/>
        </p:nvGrpSpPr>
        <p:grpSpPr bwMode="auto">
          <a:xfrm>
            <a:off x="179388" y="0"/>
            <a:ext cx="8716962" cy="922338"/>
            <a:chOff x="179513" y="0"/>
            <a:chExt cx="8716050" cy="922007"/>
          </a:xfrm>
        </p:grpSpPr>
        <p:pic>
          <p:nvPicPr>
            <p:cNvPr id="17414" name="Picture 5" descr="CEWO_logo_inline_LowRes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3" y="0"/>
              <a:ext cx="4320479" cy="922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2" descr="G:\Environment\Environmental Water\CEWH\SER Section\Stakeholder Engagement\Publications\Color Palette\ColorPalette_symbolsOnly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76056" y="404664"/>
              <a:ext cx="381950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1341438"/>
            <a:ext cx="8208963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1403350" y="836613"/>
            <a:ext cx="6840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/>
              <a:t>Environmental water: Annual Basin priorities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7CE73-B092-4033-9D01-498B6792AA7E}" type="slidenum">
              <a:rPr lang="en-AU" smtClean="0"/>
              <a:pPr>
                <a:defRPr/>
              </a:pPr>
              <a:t>11</a:t>
            </a:fld>
            <a:endParaRPr lang="en-A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lace a photo here and use format to blend it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/>
            </a:extLst>
          </a:blip>
          <a:srcRect b="19608"/>
          <a:stretch/>
        </p:blipFill>
        <p:spPr>
          <a:xfrm rot="10800000">
            <a:off x="-1" y="-27384"/>
            <a:ext cx="9158819" cy="6552728"/>
          </a:xfrm>
          <a:prstGeom prst="rect">
            <a:avLst/>
          </a:prstGeom>
          <a:gradFill flip="none" rotWithShape="1">
            <a:gsLst>
              <a:gs pos="26000">
                <a:schemeClr val="accent1">
                  <a:tint val="66000"/>
                  <a:satMod val="160000"/>
                  <a:alpha val="38000"/>
                </a:schemeClr>
              </a:gs>
              <a:gs pos="91000">
                <a:schemeClr val="accent1">
                  <a:tint val="44500"/>
                  <a:satMod val="160000"/>
                  <a:alpha val="43000"/>
                </a:schemeClr>
              </a:gs>
              <a:gs pos="84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64096"/>
            <a:ext cx="8229600" cy="1052736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AU" sz="3200" dirty="0" smtClean="0">
                <a:latin typeface="Arial" pitchFamily="34" charset="0"/>
                <a:ea typeface="+mn-ea"/>
                <a:cs typeface="Arial" pitchFamily="34" charset="0"/>
              </a:rPr>
              <a:t>Responsibilities under the Basin Plan</a:t>
            </a:r>
            <a:endParaRPr lang="en-AU" sz="32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523925"/>
            <a:ext cx="8686800" cy="48574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AU" sz="3600" dirty="0" smtClean="0"/>
          </a:p>
          <a:p>
            <a:pPr>
              <a:buNone/>
            </a:pPr>
            <a:r>
              <a:rPr lang="en-AU" sz="3600" dirty="0" smtClean="0"/>
              <a:t>The Basin Plan broadly confers the following responsibilities: </a:t>
            </a:r>
          </a:p>
          <a:p>
            <a:pPr>
              <a:buNone/>
            </a:pPr>
            <a:endParaRPr lang="en-AU" sz="3600" dirty="0" smtClean="0"/>
          </a:p>
          <a:p>
            <a:r>
              <a:rPr lang="en-AU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Murray-Darling Basin Authority</a:t>
            </a:r>
            <a:r>
              <a:rPr lang="en-A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is responsible for reporting on the achievement of the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environmental objectives of the Basin Plan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 at a Basin scale</a:t>
            </a:r>
          </a:p>
          <a:p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r>
              <a:rPr lang="en-AU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Basin States</a:t>
            </a:r>
            <a:r>
              <a:rPr lang="en-A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are responsible for reporting on the achievement of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environmental objectives of the Basin Plan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 at an asset scale</a:t>
            </a:r>
          </a:p>
          <a:p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r>
              <a:rPr lang="en-AU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Commonwealth Environmental Water Holder</a:t>
            </a:r>
            <a:r>
              <a:rPr lang="en-A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is responsible for reporting on the contribution of Commonwealth environmental water to the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environmental objectives of the Basin Plan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AU" dirty="0" smtClean="0"/>
          </a:p>
        </p:txBody>
      </p:sp>
      <p:pic>
        <p:nvPicPr>
          <p:cNvPr id="10" name="Picture 5" descr="CEWO_logo_inline_LowR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0"/>
            <a:ext cx="43211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G:\Environment\Environmental Water\CEWH\SER Section\Stakeholder Engagement\Publications\Color Palette\ColorPalette_symbolsOnl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404813"/>
            <a:ext cx="38195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7CE73-B092-4033-9D01-498B6792AA7E}" type="slidenum">
              <a:rPr lang="en-AU" smtClean="0"/>
              <a:pPr>
                <a:defRPr/>
              </a:pPr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344977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Place a photo here and use format to blend it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/>
            </a:extLst>
          </a:blip>
          <a:srcRect b="19608"/>
          <a:stretch/>
        </p:blipFill>
        <p:spPr>
          <a:xfrm rot="10800000">
            <a:off x="-1" y="-27384"/>
            <a:ext cx="9158819" cy="6552728"/>
          </a:xfrm>
          <a:prstGeom prst="rect">
            <a:avLst/>
          </a:prstGeom>
          <a:gradFill flip="none" rotWithShape="1">
            <a:gsLst>
              <a:gs pos="26000">
                <a:schemeClr val="accent1">
                  <a:tint val="66000"/>
                  <a:satMod val="160000"/>
                  <a:alpha val="38000"/>
                </a:schemeClr>
              </a:gs>
              <a:gs pos="91000">
                <a:schemeClr val="accent1">
                  <a:tint val="44500"/>
                  <a:satMod val="160000"/>
                  <a:alpha val="43000"/>
                </a:schemeClr>
              </a:gs>
              <a:gs pos="84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29600" cy="70609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AU" sz="3200" dirty="0" smtClean="0">
                <a:latin typeface="Arial" pitchFamily="34" charset="0"/>
                <a:ea typeface="+mn-ea"/>
                <a:cs typeface="Arial" pitchFamily="34" charset="0"/>
              </a:rPr>
              <a:t>CEWO Monitoring and Evaluation</a:t>
            </a:r>
            <a:endParaRPr lang="en-AU" sz="32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4" descr="C:\Users\a06014\AppData\Local\Microsoft\Windows\Temporary Internet Files\Content.Word\MDB for gu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768"/>
            <a:ext cx="5760640" cy="54726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09610" y="3754161"/>
            <a:ext cx="4158194" cy="2192549"/>
            <a:chOff x="1566" y="4482"/>
            <a:chExt cx="8902" cy="4593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7698" y="4482"/>
              <a:ext cx="164" cy="207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cxnSp>
          <p:nvCxnSpPr>
            <p:cNvPr id="8" name="AutoShape 4"/>
            <p:cNvCxnSpPr>
              <a:cxnSpLocks noChangeShapeType="1"/>
            </p:cNvCxnSpPr>
            <p:nvPr/>
          </p:nvCxnSpPr>
          <p:spPr bwMode="auto">
            <a:xfrm>
              <a:off x="7864" y="4697"/>
              <a:ext cx="212" cy="229"/>
            </a:xfrm>
            <a:prstGeom prst="straightConnector1">
              <a:avLst/>
            </a:prstGeom>
            <a:noFill/>
            <a:ln w="9525">
              <a:solidFill>
                <a:srgbClr val="548DD4"/>
              </a:solidFill>
              <a:round/>
              <a:headEnd/>
              <a:tailEnd/>
            </a:ln>
          </p:spPr>
        </p:cxn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7950" y="4806"/>
              <a:ext cx="2518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AU" sz="800" b="0" i="0" u="none" strike="noStrike" cap="none" normalizeH="0" baseline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Calibri" pitchFamily="34" charset="0"/>
                  <a:cs typeface="Arial" pitchFamily="34" charset="0"/>
                </a:rPr>
                <a:t>Gwydir river system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5652" y="4926"/>
              <a:ext cx="164" cy="207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cxnSp>
          <p:nvCxnSpPr>
            <p:cNvPr id="11" name="AutoShape 7"/>
            <p:cNvCxnSpPr>
              <a:cxnSpLocks noChangeShapeType="1"/>
            </p:cNvCxnSpPr>
            <p:nvPr/>
          </p:nvCxnSpPr>
          <p:spPr bwMode="auto">
            <a:xfrm flipV="1">
              <a:off x="5824" y="4747"/>
              <a:ext cx="332" cy="238"/>
            </a:xfrm>
            <a:prstGeom prst="straightConnector1">
              <a:avLst/>
            </a:prstGeom>
            <a:noFill/>
            <a:ln w="9525">
              <a:solidFill>
                <a:srgbClr val="548DD4"/>
              </a:solidFill>
              <a:round/>
              <a:headEnd/>
              <a:tailEnd/>
            </a:ln>
          </p:spPr>
        </p:cxn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6042" y="4523"/>
              <a:ext cx="1754" cy="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AU" sz="800" b="0" i="0" u="none" strike="noStrike" cap="none" normalizeH="0" baseline="0" dirty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Calibri" pitchFamily="34" charset="0"/>
                  <a:cs typeface="Arial" pitchFamily="34" charset="0"/>
                </a:rPr>
                <a:t>Junction of Warrego and Darling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6088" y="6408"/>
              <a:ext cx="164" cy="207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cxnSp>
          <p:nvCxnSpPr>
            <p:cNvPr id="14" name="AutoShape 10"/>
            <p:cNvCxnSpPr>
              <a:cxnSpLocks noChangeShapeType="1"/>
            </p:cNvCxnSpPr>
            <p:nvPr/>
          </p:nvCxnSpPr>
          <p:spPr bwMode="auto">
            <a:xfrm>
              <a:off x="6290" y="6520"/>
              <a:ext cx="435" cy="0"/>
            </a:xfrm>
            <a:prstGeom prst="straightConnector1">
              <a:avLst/>
            </a:prstGeom>
            <a:noFill/>
            <a:ln w="9525">
              <a:solidFill>
                <a:srgbClr val="548DD4"/>
              </a:solidFill>
              <a:round/>
              <a:headEnd/>
              <a:tailEnd/>
            </a:ln>
          </p:spPr>
        </p:cxn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6594" y="6336"/>
              <a:ext cx="2518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AU" sz="800" b="0" i="0" u="none" strike="noStrike" cap="none" normalizeH="0" baseline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Calibri" pitchFamily="34" charset="0"/>
                  <a:cs typeface="Arial" pitchFamily="34" charset="0"/>
                </a:rPr>
                <a:t>Lachlan river system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5660" y="8330"/>
              <a:ext cx="164" cy="207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cxnSp>
          <p:nvCxnSpPr>
            <p:cNvPr id="17" name="AutoShape 13"/>
            <p:cNvCxnSpPr>
              <a:cxnSpLocks noChangeShapeType="1"/>
            </p:cNvCxnSpPr>
            <p:nvPr/>
          </p:nvCxnSpPr>
          <p:spPr bwMode="auto">
            <a:xfrm>
              <a:off x="5800" y="8561"/>
              <a:ext cx="133" cy="332"/>
            </a:xfrm>
            <a:prstGeom prst="straightConnector1">
              <a:avLst/>
            </a:prstGeom>
            <a:noFill/>
            <a:ln w="9525">
              <a:solidFill>
                <a:srgbClr val="548DD4"/>
              </a:solidFill>
              <a:round/>
              <a:headEnd/>
              <a:tailEnd/>
            </a:ln>
          </p:spPr>
        </p:cxn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5808" y="8749"/>
              <a:ext cx="251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AU" sz="800" b="0" i="0" u="none" strike="noStrike" cap="none" normalizeH="0" baseline="0" dirty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Calibri" pitchFamily="34" charset="0"/>
                  <a:cs typeface="Arial" pitchFamily="34" charset="0"/>
                </a:rPr>
                <a:t>Goulburn river system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5212" y="7775"/>
              <a:ext cx="164" cy="207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cxnSp>
          <p:nvCxnSpPr>
            <p:cNvPr id="20" name="AutoShape 16"/>
            <p:cNvCxnSpPr>
              <a:cxnSpLocks noChangeShapeType="1"/>
            </p:cNvCxnSpPr>
            <p:nvPr/>
          </p:nvCxnSpPr>
          <p:spPr bwMode="auto">
            <a:xfrm flipV="1">
              <a:off x="4950" y="7982"/>
              <a:ext cx="278" cy="334"/>
            </a:xfrm>
            <a:prstGeom prst="straightConnector1">
              <a:avLst/>
            </a:prstGeom>
            <a:noFill/>
            <a:ln w="9525">
              <a:solidFill>
                <a:srgbClr val="548DD4"/>
              </a:solidFill>
              <a:round/>
              <a:headEnd/>
              <a:tailEnd/>
            </a:ln>
          </p:spPr>
        </p:cxn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3395" y="8132"/>
              <a:ext cx="2021" cy="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AU" sz="800" b="0" i="0" u="none" strike="noStrike" cap="none" normalizeH="0" baseline="0" dirty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Calibri" pitchFamily="34" charset="0"/>
                  <a:cs typeface="Arial" pitchFamily="34" charset="0"/>
                </a:rPr>
                <a:t>Edward-Wakool river system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654" y="7295"/>
              <a:ext cx="164" cy="207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cxnSp>
          <p:nvCxnSpPr>
            <p:cNvPr id="23" name="AutoShape 19"/>
            <p:cNvCxnSpPr>
              <a:cxnSpLocks noChangeShapeType="1"/>
            </p:cNvCxnSpPr>
            <p:nvPr/>
          </p:nvCxnSpPr>
          <p:spPr bwMode="auto">
            <a:xfrm flipH="1" flipV="1">
              <a:off x="2355" y="7081"/>
              <a:ext cx="299" cy="274"/>
            </a:xfrm>
            <a:prstGeom prst="straightConnector1">
              <a:avLst/>
            </a:prstGeom>
            <a:noFill/>
            <a:ln w="9525">
              <a:solidFill>
                <a:srgbClr val="548DD4"/>
              </a:solidFill>
              <a:round/>
              <a:headEnd/>
              <a:tailEnd/>
            </a:ln>
          </p:spPr>
        </p:cxn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1566" y="6203"/>
              <a:ext cx="1542" cy="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AU" sz="800" b="0" i="0" u="none" strike="noStrike" cap="none" normalizeH="0" baseline="0" dirty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Calibri" pitchFamily="34" charset="0"/>
                  <a:cs typeface="Arial" pitchFamily="34" charset="0"/>
                </a:rPr>
                <a:t>Lower Murray River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5376" y="7160"/>
              <a:ext cx="164" cy="207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cxnSp>
          <p:nvCxnSpPr>
            <p:cNvPr id="26" name="AutoShape 22"/>
            <p:cNvCxnSpPr>
              <a:cxnSpLocks noChangeShapeType="1"/>
            </p:cNvCxnSpPr>
            <p:nvPr/>
          </p:nvCxnSpPr>
          <p:spPr bwMode="auto">
            <a:xfrm flipH="1" flipV="1">
              <a:off x="5103" y="6900"/>
              <a:ext cx="273" cy="253"/>
            </a:xfrm>
            <a:prstGeom prst="straightConnector1">
              <a:avLst/>
            </a:prstGeom>
            <a:noFill/>
            <a:ln w="9525">
              <a:solidFill>
                <a:srgbClr val="548DD4"/>
              </a:solidFill>
              <a:round/>
              <a:headEnd/>
              <a:tailEnd/>
            </a:ln>
          </p:spPr>
        </p:cxn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3765" y="6203"/>
              <a:ext cx="2179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AU" sz="800" b="0" i="0" u="none" strike="noStrike" cap="none" normalizeH="0" baseline="0" dirty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Calibri" pitchFamily="34" charset="0"/>
                  <a:cs typeface="Arial" pitchFamily="34" charset="0"/>
                </a:rPr>
                <a:t>Murrumbidgee river system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012160" y="1196752"/>
            <a:ext cx="31318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 </a:t>
            </a:r>
            <a:r>
              <a:rPr lang="en-AU" sz="2000" dirty="0" smtClean="0"/>
              <a:t>Framework linking Basin Plan Objectives to shorter-term outcomes </a:t>
            </a:r>
          </a:p>
          <a:p>
            <a:pPr>
              <a:buFont typeface="Arial" pitchFamily="34" charset="0"/>
              <a:buChar char="•"/>
            </a:pPr>
            <a:endParaRPr lang="en-AU" sz="2000" dirty="0" smtClean="0"/>
          </a:p>
          <a:p>
            <a:pPr>
              <a:buFont typeface="Arial" pitchFamily="34" charset="0"/>
              <a:buChar char="•"/>
            </a:pPr>
            <a:r>
              <a:rPr lang="en-AU" sz="2000" dirty="0" smtClean="0"/>
              <a:t> Monitoring detailed ecological response to environmental watering in seven areas</a:t>
            </a:r>
          </a:p>
          <a:p>
            <a:endParaRPr lang="en-AU" sz="2000" dirty="0" smtClean="0"/>
          </a:p>
          <a:p>
            <a:pPr>
              <a:buFont typeface="Arial" pitchFamily="34" charset="0"/>
              <a:buChar char="•"/>
            </a:pPr>
            <a:r>
              <a:rPr lang="en-AU" sz="2000" dirty="0" smtClean="0"/>
              <a:t> Complementing areas monitored by others</a:t>
            </a:r>
          </a:p>
          <a:p>
            <a:pPr>
              <a:buFont typeface="Arial" pitchFamily="34" charset="0"/>
              <a:buChar char="•"/>
            </a:pPr>
            <a:endParaRPr lang="en-AU" sz="2000" dirty="0" smtClean="0"/>
          </a:p>
          <a:p>
            <a:pPr>
              <a:buFont typeface="Arial" pitchFamily="34" charset="0"/>
              <a:buChar char="•"/>
            </a:pPr>
            <a:r>
              <a:rPr lang="en-AU" sz="2000" dirty="0" smtClean="0"/>
              <a:t> Models used to extrapolate results to areas not monitored</a:t>
            </a:r>
          </a:p>
          <a:p>
            <a:pPr>
              <a:buFont typeface="Arial" pitchFamily="34" charset="0"/>
              <a:buChar char="•"/>
            </a:pPr>
            <a:endParaRPr lang="en-AU" sz="2000" dirty="0" smtClean="0"/>
          </a:p>
          <a:p>
            <a:pPr>
              <a:buFont typeface="Arial" pitchFamily="34" charset="0"/>
              <a:buChar char="•"/>
            </a:pPr>
            <a:r>
              <a:rPr lang="en-AU" sz="2000" dirty="0" smtClean="0"/>
              <a:t> Evaluation of basin-wide outcomes</a:t>
            </a:r>
          </a:p>
        </p:txBody>
      </p:sp>
      <p:pic>
        <p:nvPicPr>
          <p:cNvPr id="29" name="Picture 28" descr="CEWO_logo_inline_LowRes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3" y="-27384"/>
            <a:ext cx="4320479" cy="922007"/>
          </a:xfrm>
          <a:prstGeom prst="rect">
            <a:avLst/>
          </a:prstGeom>
        </p:spPr>
      </p:pic>
      <p:pic>
        <p:nvPicPr>
          <p:cNvPr id="31" name="Picture 2" descr="G:\Environment\Environmental Water\CEWH\SER Section\Stakeholder Engagement\Publications\Color Palette\ColorPalette_symbolsOnly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32656"/>
            <a:ext cx="3819507" cy="288032"/>
          </a:xfrm>
          <a:prstGeom prst="rect">
            <a:avLst/>
          </a:prstGeom>
          <a:noFill/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7CE73-B092-4033-9D01-498B6792AA7E}" type="slidenum">
              <a:rPr lang="en-AU" smtClean="0"/>
              <a:pPr>
                <a:defRPr/>
              </a:pPr>
              <a:t>13</a:t>
            </a:fld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0492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Place a photo here and use format to blend it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/>
            </a:extLst>
          </a:blip>
          <a:srcRect b="19608"/>
          <a:stretch/>
        </p:blipFill>
        <p:spPr>
          <a:xfrm rot="10800000">
            <a:off x="-1" y="-27384"/>
            <a:ext cx="9158819" cy="6552728"/>
          </a:xfrm>
          <a:prstGeom prst="rect">
            <a:avLst/>
          </a:prstGeom>
          <a:gradFill flip="none" rotWithShape="1">
            <a:gsLst>
              <a:gs pos="26000">
                <a:schemeClr val="accent1">
                  <a:tint val="66000"/>
                  <a:satMod val="160000"/>
                  <a:alpha val="38000"/>
                </a:schemeClr>
              </a:gs>
              <a:gs pos="91000">
                <a:schemeClr val="accent1">
                  <a:tint val="44500"/>
                  <a:satMod val="160000"/>
                  <a:alpha val="43000"/>
                </a:schemeClr>
              </a:gs>
              <a:gs pos="84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</p:pic>
      <p:pic>
        <p:nvPicPr>
          <p:cNvPr id="29" name="Picture 28" descr="CEWO_logo_inline_LowRes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3" y="-27384"/>
            <a:ext cx="4320479" cy="922007"/>
          </a:xfrm>
          <a:prstGeom prst="rect">
            <a:avLst/>
          </a:prstGeom>
        </p:spPr>
      </p:pic>
      <p:pic>
        <p:nvPicPr>
          <p:cNvPr id="31" name="Picture 2" descr="G:\Environment\Environmental Water\CEWH\SER Section\Stakeholder Engagement\Publications\Color Palette\ColorPalette_symbolsOnly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32656"/>
            <a:ext cx="3819507" cy="288032"/>
          </a:xfrm>
          <a:prstGeom prst="rect">
            <a:avLst/>
          </a:prstGeom>
          <a:noFill/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7832967"/>
              </p:ext>
            </p:extLst>
          </p:nvPr>
        </p:nvGraphicFramePr>
        <p:xfrm>
          <a:off x="827584" y="1483608"/>
          <a:ext cx="7488832" cy="4969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872208"/>
                <a:gridCol w="1872208"/>
                <a:gridCol w="1872208"/>
              </a:tblGrid>
              <a:tr h="1368152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Benefits immediately observable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Delay between </a:t>
                      </a:r>
                    </a:p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e-water action and observed benefits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r>
                        <a:rPr lang="en-AU" b="1" dirty="0" smtClean="0">
                          <a:solidFill>
                            <a:schemeClr val="tx1"/>
                          </a:solidFill>
                        </a:rPr>
                        <a:t>Directly attributable to </a:t>
                      </a:r>
                    </a:p>
                    <a:p>
                      <a:r>
                        <a:rPr lang="en-AU" b="1" dirty="0" smtClean="0">
                          <a:solidFill>
                            <a:schemeClr val="tx1"/>
                          </a:solidFill>
                        </a:rPr>
                        <a:t>e-water</a:t>
                      </a:r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Hydrology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Inundation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Water Quality</a:t>
                      </a:r>
                      <a:endParaRPr lang="en-AU" dirty="0"/>
                    </a:p>
                  </a:txBody>
                  <a:tcPr/>
                </a:tc>
              </a:tr>
              <a:tr h="1077167">
                <a:tc>
                  <a:txBody>
                    <a:bodyPr/>
                    <a:lstStyle/>
                    <a:p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Vegetation greenness (condition)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Vegetation extent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Vegetation</a:t>
                      </a:r>
                      <a:r>
                        <a:rPr lang="en-AU" baseline="0" dirty="0" smtClean="0"/>
                        <a:t> recruitment (population demographics)</a:t>
                      </a:r>
                      <a:endParaRPr lang="en-AU" dirty="0"/>
                    </a:p>
                  </a:txBody>
                  <a:tcPr/>
                </a:tc>
              </a:tr>
              <a:tr h="1110087">
                <a:tc>
                  <a:txBody>
                    <a:bodyPr/>
                    <a:lstStyle/>
                    <a:p>
                      <a:r>
                        <a:rPr lang="en-AU" b="1" dirty="0" smtClean="0">
                          <a:solidFill>
                            <a:schemeClr val="tx1"/>
                          </a:solidFill>
                        </a:rPr>
                        <a:t>Influenced</a:t>
                      </a:r>
                      <a:r>
                        <a:rPr lang="en-AU" b="1" baseline="0" dirty="0" smtClean="0">
                          <a:solidFill>
                            <a:schemeClr val="tx1"/>
                          </a:solidFill>
                        </a:rPr>
                        <a:t> by other factors</a:t>
                      </a:r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Native</a:t>
                      </a:r>
                      <a:r>
                        <a:rPr lang="en-AU" baseline="0" dirty="0" smtClean="0"/>
                        <a:t> fish recruitment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Waterbird recruitment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Fish and bird</a:t>
                      </a:r>
                      <a:r>
                        <a:rPr lang="en-AU" baseline="0" dirty="0" smtClean="0"/>
                        <a:t> population viability, resilience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Right Arrow 36"/>
          <p:cNvSpPr/>
          <p:nvPr/>
        </p:nvSpPr>
        <p:spPr>
          <a:xfrm>
            <a:off x="4355976" y="1792240"/>
            <a:ext cx="194421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Right Arrow 37"/>
          <p:cNvSpPr/>
          <p:nvPr/>
        </p:nvSpPr>
        <p:spPr>
          <a:xfrm rot="5400000">
            <a:off x="642708" y="4271660"/>
            <a:ext cx="12864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504056"/>
            <a:ext cx="8229600" cy="1196752"/>
          </a:xfrm>
        </p:spPr>
        <p:txBody>
          <a:bodyPr>
            <a:normAutofit/>
          </a:bodyPr>
          <a:lstStyle/>
          <a:p>
            <a:r>
              <a:rPr lang="en-AU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AU" sz="2800" dirty="0" smtClean="0">
                <a:latin typeface="Arial" pitchFamily="34" charset="0"/>
                <a:cs typeface="Arial" pitchFamily="34" charset="0"/>
              </a:rPr>
              <a:t>range </a:t>
            </a:r>
            <a:r>
              <a:rPr lang="en-AU" sz="28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AU" sz="2800" dirty="0" smtClean="0">
                <a:latin typeface="Arial" pitchFamily="34" charset="0"/>
                <a:cs typeface="Arial" pitchFamily="34" charset="0"/>
              </a:rPr>
              <a:t>indicators </a:t>
            </a:r>
            <a:r>
              <a:rPr lang="en-AU" sz="2800" dirty="0" smtClean="0">
                <a:latin typeface="Arial" pitchFamily="34" charset="0"/>
                <a:cs typeface="Arial" pitchFamily="34" charset="0"/>
              </a:rPr>
              <a:t>are used</a:t>
            </a:r>
            <a:endParaRPr lang="en-A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7CE73-B092-4033-9D01-498B6792AA7E}" type="slidenum">
              <a:rPr lang="en-AU" smtClean="0"/>
              <a:pPr>
                <a:defRPr/>
              </a:pPr>
              <a:t>14</a:t>
            </a:fld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0492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Place a photo here and use format to blend it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/>
            </a:extLst>
          </a:blip>
          <a:srcRect b="19608"/>
          <a:stretch/>
        </p:blipFill>
        <p:spPr>
          <a:xfrm rot="10800000">
            <a:off x="-1" y="-27384"/>
            <a:ext cx="9158819" cy="6552728"/>
          </a:xfrm>
          <a:prstGeom prst="rect">
            <a:avLst/>
          </a:prstGeom>
          <a:gradFill flip="none" rotWithShape="1">
            <a:gsLst>
              <a:gs pos="26000">
                <a:schemeClr val="accent1">
                  <a:tint val="66000"/>
                  <a:satMod val="160000"/>
                  <a:alpha val="38000"/>
                </a:schemeClr>
              </a:gs>
              <a:gs pos="91000">
                <a:schemeClr val="accent1">
                  <a:tint val="44500"/>
                  <a:satMod val="160000"/>
                  <a:alpha val="43000"/>
                </a:schemeClr>
              </a:gs>
              <a:gs pos="84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</p:pic>
      <p:pic>
        <p:nvPicPr>
          <p:cNvPr id="29" name="Picture 28" descr="CEWO_logo_inline_LowRes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3" y="-27384"/>
            <a:ext cx="4320479" cy="922007"/>
          </a:xfrm>
          <a:prstGeom prst="rect">
            <a:avLst/>
          </a:prstGeom>
        </p:spPr>
      </p:pic>
      <p:pic>
        <p:nvPicPr>
          <p:cNvPr id="31" name="Picture 2" descr="G:\Environment\Environmental Water\CEWH\SER Section\Stakeholder Engagement\Publications\Color Palette\ColorPalette_symbolsOnly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32656"/>
            <a:ext cx="3819507" cy="288032"/>
          </a:xfrm>
          <a:prstGeom prst="rect">
            <a:avLst/>
          </a:prstGeom>
          <a:noFill/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484784"/>
            <a:ext cx="856895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195736" y="889556"/>
            <a:ext cx="5322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dirty="0" smtClean="0">
                <a:latin typeface="Arial" pitchFamily="34" charset="0"/>
                <a:cs typeface="Arial" pitchFamily="34" charset="0"/>
              </a:rPr>
              <a:t>Developing Expected Outcomes</a:t>
            </a:r>
            <a:endParaRPr lang="en-A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7CE73-B092-4033-9D01-498B6792AA7E}" type="slidenum">
              <a:rPr lang="en-AU" smtClean="0"/>
              <a:pPr>
                <a:defRPr/>
              </a:pPr>
              <a:t>15</a:t>
            </a:fld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0492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Place a photo here and use format to blend it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/>
            </a:extLst>
          </a:blip>
          <a:srcRect b="19608"/>
          <a:stretch/>
        </p:blipFill>
        <p:spPr>
          <a:xfrm rot="10800000">
            <a:off x="-1" y="-27384"/>
            <a:ext cx="9158819" cy="6552728"/>
          </a:xfrm>
          <a:prstGeom prst="rect">
            <a:avLst/>
          </a:prstGeom>
          <a:gradFill flip="none" rotWithShape="1">
            <a:gsLst>
              <a:gs pos="26000">
                <a:schemeClr val="accent1">
                  <a:tint val="66000"/>
                  <a:satMod val="160000"/>
                  <a:alpha val="38000"/>
                </a:schemeClr>
              </a:gs>
              <a:gs pos="91000">
                <a:schemeClr val="accent1">
                  <a:tint val="44500"/>
                  <a:satMod val="160000"/>
                  <a:alpha val="43000"/>
                </a:schemeClr>
              </a:gs>
              <a:gs pos="84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92088"/>
            <a:ext cx="8229600" cy="1052736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AU" sz="3200" smtClean="0">
                <a:latin typeface="Arial" pitchFamily="34" charset="0"/>
                <a:ea typeface="+mn-ea"/>
                <a:cs typeface="Arial" pitchFamily="34" charset="0"/>
              </a:rPr>
              <a:t>Outcomes Framework </a:t>
            </a:r>
            <a:endParaRPr lang="en-AU" sz="32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7268" y="3294602"/>
            <a:ext cx="1819839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chemeClr val="tx1"/>
                </a:solidFill>
              </a:rPr>
              <a:t>Biodiversity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83572" y="1926450"/>
            <a:ext cx="230425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Basin Plan Objectives</a:t>
            </a:r>
            <a:endParaRPr lang="en-AU" sz="2400" dirty="0"/>
          </a:p>
        </p:txBody>
      </p:sp>
      <p:sp>
        <p:nvSpPr>
          <p:cNvPr id="11" name="Rectangle 10"/>
          <p:cNvSpPr/>
          <p:nvPr/>
        </p:nvSpPr>
        <p:spPr>
          <a:xfrm>
            <a:off x="2991897" y="3294602"/>
            <a:ext cx="160145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chemeClr val="tx1"/>
                </a:solidFill>
              </a:rPr>
              <a:t>Ecosystem Function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69945" y="3294602"/>
            <a:ext cx="160145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chemeClr val="tx1"/>
                </a:solidFill>
              </a:rPr>
              <a:t>Resilience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22674" y="3294602"/>
            <a:ext cx="160145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chemeClr val="tx1"/>
                </a:solidFill>
              </a:rPr>
              <a:t>Water Quality</a:t>
            </a:r>
          </a:p>
        </p:txBody>
      </p:sp>
      <p:cxnSp>
        <p:nvCxnSpPr>
          <p:cNvPr id="14" name="Elbow Connector 13"/>
          <p:cNvCxnSpPr>
            <a:stCxn id="8" idx="0"/>
            <a:endCxn id="10" idx="2"/>
          </p:cNvCxnSpPr>
          <p:nvPr/>
        </p:nvCxnSpPr>
        <p:spPr>
          <a:xfrm rot="5400000" flipH="1" flipV="1">
            <a:off x="2958412" y="1517314"/>
            <a:ext cx="576064" cy="2978512"/>
          </a:xfrm>
          <a:prstGeom prst="bentConnector3">
            <a:avLst>
              <a:gd name="adj1" fmla="val 50000"/>
            </a:avLst>
          </a:prstGeom>
          <a:ln w="381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1" idx="0"/>
            <a:endCxn id="10" idx="2"/>
          </p:cNvCxnSpPr>
          <p:nvPr/>
        </p:nvCxnSpPr>
        <p:spPr>
          <a:xfrm rot="5400000" flipH="1" flipV="1">
            <a:off x="3976131" y="2535033"/>
            <a:ext cx="576064" cy="943074"/>
          </a:xfrm>
          <a:prstGeom prst="bentConnector3">
            <a:avLst>
              <a:gd name="adj1" fmla="val 50000"/>
            </a:avLst>
          </a:prstGeom>
          <a:ln w="381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3" idx="0"/>
            <a:endCxn id="10" idx="2"/>
          </p:cNvCxnSpPr>
          <p:nvPr/>
        </p:nvCxnSpPr>
        <p:spPr>
          <a:xfrm rot="16200000" flipV="1">
            <a:off x="5991520" y="1462718"/>
            <a:ext cx="576064" cy="3087703"/>
          </a:xfrm>
          <a:prstGeom prst="bentConnector3">
            <a:avLst>
              <a:gd name="adj1" fmla="val 50000"/>
            </a:avLst>
          </a:prstGeom>
          <a:ln w="381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4"/>
          <p:cNvCxnSpPr>
            <a:stCxn id="12" idx="0"/>
          </p:cNvCxnSpPr>
          <p:nvPr/>
        </p:nvCxnSpPr>
        <p:spPr>
          <a:xfrm rot="16200000" flipV="1">
            <a:off x="4636546" y="2060473"/>
            <a:ext cx="288032" cy="2180225"/>
          </a:xfrm>
          <a:prstGeom prst="bentConnector2">
            <a:avLst/>
          </a:prstGeom>
          <a:ln w="381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92133" y="5166810"/>
            <a:ext cx="944352" cy="6384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dirty="0"/>
              <a:t>Species diversity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79069" y="4201526"/>
            <a:ext cx="1162272" cy="7045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dirty="0" smtClean="0"/>
              <a:t>Ecosystem diversity</a:t>
            </a:r>
          </a:p>
        </p:txBody>
      </p:sp>
      <p:cxnSp>
        <p:nvCxnSpPr>
          <p:cNvPr id="20" name="Straight Arrow Connector 19"/>
          <p:cNvCxnSpPr>
            <a:stCxn id="19" idx="2"/>
            <a:endCxn id="18" idx="0"/>
          </p:cNvCxnSpPr>
          <p:nvPr/>
        </p:nvCxnSpPr>
        <p:spPr>
          <a:xfrm>
            <a:off x="1760205" y="4906074"/>
            <a:ext cx="4104" cy="260736"/>
          </a:xfrm>
          <a:prstGeom prst="straightConnector1">
            <a:avLst/>
          </a:prstGeom>
          <a:ln w="1905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490743" y="4201526"/>
            <a:ext cx="1236845" cy="7026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dirty="0"/>
              <a:t>Connectivity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71604" y="4201526"/>
            <a:ext cx="1236845" cy="7026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dirty="0"/>
              <a:t>Process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39756" y="4201526"/>
            <a:ext cx="1272616" cy="7045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dirty="0"/>
              <a:t>Ecosystem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73411" y="5166810"/>
            <a:ext cx="1223592" cy="4272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dirty="0"/>
              <a:t>Population</a:t>
            </a:r>
          </a:p>
        </p:txBody>
      </p:sp>
      <p:cxnSp>
        <p:nvCxnSpPr>
          <p:cNvPr id="25" name="Straight Arrow Connector 24"/>
          <p:cNvCxnSpPr>
            <a:stCxn id="23" idx="2"/>
            <a:endCxn id="24" idx="0"/>
          </p:cNvCxnSpPr>
          <p:nvPr/>
        </p:nvCxnSpPr>
        <p:spPr>
          <a:xfrm>
            <a:off x="5876064" y="4906074"/>
            <a:ext cx="9143" cy="260736"/>
          </a:xfrm>
          <a:prstGeom prst="straightConnector1">
            <a:avLst/>
          </a:prstGeom>
          <a:ln w="190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904052" y="4201526"/>
            <a:ext cx="1204452" cy="7045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dirty="0"/>
              <a:t>Biological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07908" y="4201526"/>
            <a:ext cx="1204452" cy="7045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dirty="0"/>
              <a:t>Chemical</a:t>
            </a:r>
          </a:p>
        </p:txBody>
      </p:sp>
      <p:cxnSp>
        <p:nvCxnSpPr>
          <p:cNvPr id="28" name="Elbow Connector 27"/>
          <p:cNvCxnSpPr>
            <a:stCxn id="11" idx="2"/>
            <a:endCxn id="22" idx="0"/>
          </p:cNvCxnSpPr>
          <p:nvPr/>
        </p:nvCxnSpPr>
        <p:spPr>
          <a:xfrm rot="16200000" flipH="1">
            <a:off x="4047904" y="3759403"/>
            <a:ext cx="186844" cy="69740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1" idx="2"/>
            <a:endCxn id="21" idx="0"/>
          </p:cNvCxnSpPr>
          <p:nvPr/>
        </p:nvCxnSpPr>
        <p:spPr>
          <a:xfrm rot="5400000">
            <a:off x="3357474" y="3766374"/>
            <a:ext cx="186844" cy="6834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2" idx="2"/>
            <a:endCxn id="23" idx="0"/>
          </p:cNvCxnSpPr>
          <p:nvPr/>
        </p:nvCxnSpPr>
        <p:spPr>
          <a:xfrm>
            <a:off x="5870674" y="4014682"/>
            <a:ext cx="5390" cy="186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2"/>
            <a:endCxn id="19" idx="0"/>
          </p:cNvCxnSpPr>
          <p:nvPr/>
        </p:nvCxnSpPr>
        <p:spPr>
          <a:xfrm>
            <a:off x="1757188" y="4014682"/>
            <a:ext cx="3017" cy="186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3" idx="2"/>
            <a:endCxn id="27" idx="0"/>
          </p:cNvCxnSpPr>
          <p:nvPr/>
        </p:nvCxnSpPr>
        <p:spPr>
          <a:xfrm rot="5400000">
            <a:off x="7423347" y="3801470"/>
            <a:ext cx="186844" cy="61326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3" idx="2"/>
            <a:endCxn id="26" idx="0"/>
          </p:cNvCxnSpPr>
          <p:nvPr/>
        </p:nvCxnSpPr>
        <p:spPr>
          <a:xfrm rot="16200000" flipH="1">
            <a:off x="8071418" y="3766666"/>
            <a:ext cx="186844" cy="68287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0" y="3501334"/>
            <a:ext cx="83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Level 1</a:t>
            </a:r>
            <a:endParaRPr lang="en-AU" dirty="0"/>
          </a:p>
        </p:txBody>
      </p:sp>
      <p:sp>
        <p:nvSpPr>
          <p:cNvPr id="35" name="TextBox 34"/>
          <p:cNvSpPr txBox="1"/>
          <p:nvPr/>
        </p:nvSpPr>
        <p:spPr>
          <a:xfrm>
            <a:off x="-4980" y="4806770"/>
            <a:ext cx="877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Level 2</a:t>
            </a:r>
            <a:endParaRPr lang="en-AU" dirty="0"/>
          </a:p>
        </p:txBody>
      </p:sp>
      <p:pic>
        <p:nvPicPr>
          <p:cNvPr id="37" name="Picture 36" descr="CEWO_logo_inline_LowRes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3" y="-27384"/>
            <a:ext cx="4320479" cy="922007"/>
          </a:xfrm>
          <a:prstGeom prst="rect">
            <a:avLst/>
          </a:prstGeom>
        </p:spPr>
      </p:pic>
      <p:pic>
        <p:nvPicPr>
          <p:cNvPr id="38" name="Picture 2" descr="G:\Environment\Environmental Water\CEWH\SER Section\Stakeholder Engagement\Publications\Color Palette\ColorPalette_symbolsOnly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32656"/>
            <a:ext cx="3819507" cy="288032"/>
          </a:xfrm>
          <a:prstGeom prst="rect">
            <a:avLst/>
          </a:prstGeom>
          <a:noFill/>
        </p:spPr>
      </p:pic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7CE73-B092-4033-9D01-498B6792AA7E}" type="slidenum">
              <a:rPr lang="en-AU" smtClean="0"/>
              <a:pPr>
                <a:defRPr/>
              </a:pPr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3449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Place a photo here and use format to blend it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/>
            </a:extLst>
          </a:blip>
          <a:srcRect b="19608"/>
          <a:stretch/>
        </p:blipFill>
        <p:spPr>
          <a:xfrm rot="10800000">
            <a:off x="-1" y="-27384"/>
            <a:ext cx="9158819" cy="6552728"/>
          </a:xfrm>
          <a:prstGeom prst="rect">
            <a:avLst/>
          </a:prstGeom>
          <a:gradFill flip="none" rotWithShape="1">
            <a:gsLst>
              <a:gs pos="26000">
                <a:schemeClr val="accent1">
                  <a:tint val="66000"/>
                  <a:satMod val="160000"/>
                  <a:alpha val="38000"/>
                </a:schemeClr>
              </a:gs>
              <a:gs pos="91000">
                <a:schemeClr val="accent1">
                  <a:tint val="44500"/>
                  <a:satMod val="160000"/>
                  <a:alpha val="43000"/>
                </a:schemeClr>
              </a:gs>
              <a:gs pos="84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20080"/>
            <a:ext cx="8229600" cy="1052736"/>
          </a:xfrm>
        </p:spPr>
        <p:txBody>
          <a:bodyPr>
            <a:normAutofit/>
          </a:bodyPr>
          <a:lstStyle/>
          <a:p>
            <a:r>
              <a:rPr lang="en-AU" sz="3200" dirty="0" smtClean="0">
                <a:latin typeface="Arial" pitchFamily="34" charset="0"/>
                <a:cs typeface="Arial" pitchFamily="34" charset="0"/>
              </a:rPr>
              <a:t>Cause and Effect Models – water quality</a:t>
            </a:r>
            <a:endParaRPr lang="en-A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5764" y="1852203"/>
            <a:ext cx="3224594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chemeClr val="tx1"/>
                </a:solidFill>
              </a:rPr>
              <a:t>Water quality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59832" y="4431306"/>
            <a:ext cx="1926725" cy="5487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Salinity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59832" y="5059925"/>
            <a:ext cx="1926725" cy="5487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pH</a:t>
            </a:r>
          </a:p>
        </p:txBody>
      </p:sp>
      <p:cxnSp>
        <p:nvCxnSpPr>
          <p:cNvPr id="12" name="Elbow Connector 11"/>
          <p:cNvCxnSpPr>
            <a:stCxn id="17" idx="3"/>
            <a:endCxn id="11" idx="3"/>
          </p:cNvCxnSpPr>
          <p:nvPr/>
        </p:nvCxnSpPr>
        <p:spPr>
          <a:xfrm flipH="1">
            <a:off x="4986557" y="3932329"/>
            <a:ext cx="147859" cy="1401980"/>
          </a:xfrm>
          <a:prstGeom prst="bentConnector3">
            <a:avLst>
              <a:gd name="adj1" fmla="val -154607"/>
            </a:avLst>
          </a:prstGeom>
          <a:ln w="190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059832" y="5688544"/>
            <a:ext cx="1926725" cy="5487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Dissolved oxygen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69611" y="3657945"/>
            <a:ext cx="2142749" cy="5487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Biological</a:t>
            </a:r>
            <a:endParaRPr lang="en-AU" sz="2400" dirty="0"/>
          </a:p>
        </p:txBody>
      </p:sp>
      <p:cxnSp>
        <p:nvCxnSpPr>
          <p:cNvPr id="15" name="Elbow Connector 14"/>
          <p:cNvCxnSpPr>
            <a:stCxn id="17" idx="3"/>
            <a:endCxn id="13" idx="3"/>
          </p:cNvCxnSpPr>
          <p:nvPr/>
        </p:nvCxnSpPr>
        <p:spPr>
          <a:xfrm flipH="1">
            <a:off x="4986557" y="3932329"/>
            <a:ext cx="147859" cy="2030599"/>
          </a:xfrm>
          <a:prstGeom prst="bentConnector3">
            <a:avLst>
              <a:gd name="adj1" fmla="val -154607"/>
            </a:avLst>
          </a:prstGeom>
          <a:ln w="190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8" idx="2"/>
            <a:endCxn id="14" idx="0"/>
          </p:cNvCxnSpPr>
          <p:nvPr/>
        </p:nvCxnSpPr>
        <p:spPr>
          <a:xfrm rot="16200000" flipH="1">
            <a:off x="5561692" y="2478651"/>
            <a:ext cx="1085662" cy="1272925"/>
          </a:xfrm>
          <a:prstGeom prst="bentConnector3">
            <a:avLst>
              <a:gd name="adj1" fmla="val 50000"/>
            </a:avLst>
          </a:prstGeom>
          <a:ln w="19050" cmpd="sng"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991667" y="3657945"/>
            <a:ext cx="2142749" cy="5487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Chemical</a:t>
            </a:r>
            <a:endParaRPr lang="en-AU" sz="2400" dirty="0"/>
          </a:p>
        </p:txBody>
      </p:sp>
      <p:cxnSp>
        <p:nvCxnSpPr>
          <p:cNvPr id="18" name="Elbow Connector 17"/>
          <p:cNvCxnSpPr>
            <a:stCxn id="17" idx="3"/>
            <a:endCxn id="10" idx="3"/>
          </p:cNvCxnSpPr>
          <p:nvPr/>
        </p:nvCxnSpPr>
        <p:spPr>
          <a:xfrm flipH="1">
            <a:off x="4986557" y="3932329"/>
            <a:ext cx="147859" cy="773361"/>
          </a:xfrm>
          <a:prstGeom prst="bentConnector3">
            <a:avLst>
              <a:gd name="adj1" fmla="val -154607"/>
            </a:avLst>
          </a:prstGeom>
          <a:ln w="190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2"/>
            <a:endCxn id="20" idx="0"/>
          </p:cNvCxnSpPr>
          <p:nvPr/>
        </p:nvCxnSpPr>
        <p:spPr>
          <a:xfrm>
            <a:off x="6740986" y="4206713"/>
            <a:ext cx="0" cy="224593"/>
          </a:xfrm>
          <a:prstGeom prst="straightConnector1">
            <a:avLst/>
          </a:prstGeom>
          <a:ln w="190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777623" y="4431306"/>
            <a:ext cx="1926725" cy="5487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Algal blooms</a:t>
            </a:r>
          </a:p>
        </p:txBody>
      </p:sp>
      <p:cxnSp>
        <p:nvCxnSpPr>
          <p:cNvPr id="21" name="Elbow Connector 20"/>
          <p:cNvCxnSpPr>
            <a:stCxn id="8" idx="2"/>
            <a:endCxn id="17" idx="0"/>
          </p:cNvCxnSpPr>
          <p:nvPr/>
        </p:nvCxnSpPr>
        <p:spPr>
          <a:xfrm rot="5400000">
            <a:off x="4222721" y="2412605"/>
            <a:ext cx="1085662" cy="1405019"/>
          </a:xfrm>
          <a:prstGeom prst="bentConnector3">
            <a:avLst>
              <a:gd name="adj1" fmla="val 50000"/>
            </a:avLst>
          </a:prstGeom>
          <a:ln w="19050" cmpd="sng"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73448" y="1897379"/>
            <a:ext cx="1846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Level 1</a:t>
            </a:r>
          </a:p>
          <a:p>
            <a:r>
              <a:rPr lang="en-AU" dirty="0" smtClean="0"/>
              <a:t>Objective</a:t>
            </a:r>
          </a:p>
          <a:p>
            <a:r>
              <a:rPr lang="en-AU" b="1" dirty="0" smtClean="0">
                <a:solidFill>
                  <a:srgbClr val="92D050"/>
                </a:solidFill>
              </a:rPr>
              <a:t>Ecosystem Types</a:t>
            </a:r>
            <a:endParaRPr lang="en-AU" b="1" dirty="0">
              <a:solidFill>
                <a:srgbClr val="92D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3448" y="3625571"/>
            <a:ext cx="1231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Level 2</a:t>
            </a:r>
          </a:p>
          <a:p>
            <a:r>
              <a:rPr lang="en-AU" dirty="0" smtClean="0"/>
              <a:t>Objectives</a:t>
            </a:r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1073448" y="5137739"/>
            <a:ext cx="166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Related cause and effect models</a:t>
            </a:r>
            <a:endParaRPr lang="en-AU" dirty="0"/>
          </a:p>
        </p:txBody>
      </p:sp>
      <p:sp>
        <p:nvSpPr>
          <p:cNvPr id="25" name="Rectangle 24"/>
          <p:cNvSpPr/>
          <p:nvPr/>
        </p:nvSpPr>
        <p:spPr>
          <a:xfrm>
            <a:off x="3855763" y="2533840"/>
            <a:ext cx="1080120" cy="3190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dirty="0" smtClean="0">
                <a:solidFill>
                  <a:schemeClr val="tx1"/>
                </a:solidFill>
              </a:rPr>
              <a:t>River</a:t>
            </a:r>
            <a:endParaRPr lang="en-AU" sz="15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19645" y="2533840"/>
            <a:ext cx="1080120" cy="3190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dirty="0" smtClean="0">
                <a:solidFill>
                  <a:schemeClr val="tx1"/>
                </a:solidFill>
              </a:rPr>
              <a:t>Wetland</a:t>
            </a:r>
            <a:endParaRPr lang="en-AU" sz="15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0237" y="2534617"/>
            <a:ext cx="1080120" cy="3190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dirty="0" smtClean="0">
                <a:solidFill>
                  <a:schemeClr val="tx1"/>
                </a:solidFill>
              </a:rPr>
              <a:t>Floodplain</a:t>
            </a:r>
            <a:endParaRPr lang="en-AU" sz="1500" dirty="0">
              <a:solidFill>
                <a:schemeClr val="tx1"/>
              </a:solidFill>
            </a:endParaRPr>
          </a:p>
        </p:txBody>
      </p:sp>
      <p:pic>
        <p:nvPicPr>
          <p:cNvPr id="29" name="Picture 28" descr="CEWO_logo_inline_LowRes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3" y="-27384"/>
            <a:ext cx="4320479" cy="922007"/>
          </a:xfrm>
          <a:prstGeom prst="rect">
            <a:avLst/>
          </a:prstGeom>
        </p:spPr>
      </p:pic>
      <p:pic>
        <p:nvPicPr>
          <p:cNvPr id="30" name="Picture 2" descr="G:\Environment\Environmental Water\CEWH\SER Section\Stakeholder Engagement\Publications\Color Palette\ColorPalette_symbolsOnly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32656"/>
            <a:ext cx="3819507" cy="288032"/>
          </a:xfrm>
          <a:prstGeom prst="rect">
            <a:avLst/>
          </a:prstGeom>
          <a:noFill/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7CE73-B092-4033-9D01-498B6792AA7E}" type="slidenum">
              <a:rPr lang="en-AU" smtClean="0"/>
              <a:pPr>
                <a:defRPr/>
              </a:pPr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3449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Place a photo here and use format to blend it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/>
            </a:extLst>
          </a:blip>
          <a:srcRect b="19608"/>
          <a:stretch/>
        </p:blipFill>
        <p:spPr>
          <a:xfrm rot="10800000">
            <a:off x="-1" y="-27384"/>
            <a:ext cx="9158819" cy="6552728"/>
          </a:xfrm>
          <a:prstGeom prst="rect">
            <a:avLst/>
          </a:prstGeom>
          <a:gradFill flip="none" rotWithShape="1">
            <a:gsLst>
              <a:gs pos="26000">
                <a:schemeClr val="accent1">
                  <a:tint val="66000"/>
                  <a:satMod val="160000"/>
                  <a:alpha val="38000"/>
                </a:schemeClr>
              </a:gs>
              <a:gs pos="91000">
                <a:schemeClr val="accent1">
                  <a:tint val="44500"/>
                  <a:satMod val="160000"/>
                  <a:alpha val="43000"/>
                </a:schemeClr>
              </a:gs>
              <a:gs pos="84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</p:pic>
      <p:pic>
        <p:nvPicPr>
          <p:cNvPr id="29" name="Picture 28" descr="CEWO_logo_inline_LowRes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3" y="-27384"/>
            <a:ext cx="4320479" cy="922007"/>
          </a:xfrm>
          <a:prstGeom prst="rect">
            <a:avLst/>
          </a:prstGeom>
        </p:spPr>
      </p:pic>
      <p:pic>
        <p:nvPicPr>
          <p:cNvPr id="31" name="Picture 2" descr="G:\Environment\Environmental Water\CEWH\SER Section\Stakeholder Engagement\Publications\Color Palette\ColorPalette_symbolsOnly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32656"/>
            <a:ext cx="3819507" cy="288032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00600"/>
          </a:xfrm>
        </p:spPr>
        <p:txBody>
          <a:bodyPr>
            <a:normAutofit/>
          </a:bodyPr>
          <a:lstStyle/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Evaluation in this project will seek to identify and quantify:</a:t>
            </a:r>
          </a:p>
          <a:p>
            <a:pPr lvl="1"/>
            <a:r>
              <a:rPr lang="en-AU" sz="2400" dirty="0" smtClean="0">
                <a:latin typeface="Arial" pitchFamily="34" charset="0"/>
                <a:cs typeface="Arial" pitchFamily="34" charset="0"/>
              </a:rPr>
              <a:t>the extent to which the expected outcomes of Commonwealth environmental watering have been achieved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the contribution of Commonwealth environmental water to the objectives of the Basin Plan.</a:t>
            </a:r>
            <a:endParaRPr lang="en-AU" sz="2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The Area evaluation will focus on the achievement of 1 year and 5 year outcomes, with reference to Basin objectives using the outcomes framework</a:t>
            </a:r>
          </a:p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The Basin evaluation will focus on the contribution to Basin Plan objectives, with reference to demonstrated 1 year and 5 year outcomes</a:t>
            </a:r>
          </a:p>
          <a:p>
            <a:pPr lvl="1"/>
            <a:endParaRPr lang="en-AU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76064"/>
            <a:ext cx="8229600" cy="980728"/>
          </a:xfrm>
        </p:spPr>
        <p:txBody>
          <a:bodyPr>
            <a:normAutofit/>
          </a:bodyPr>
          <a:lstStyle/>
          <a:p>
            <a:r>
              <a:rPr lang="en-AU" sz="3200" dirty="0" smtClean="0">
                <a:latin typeface="Arial" pitchFamily="34" charset="0"/>
                <a:cs typeface="Arial" pitchFamily="34" charset="0"/>
              </a:rPr>
              <a:t>Focus on ‘evaluation’</a:t>
            </a:r>
            <a:endParaRPr lang="en-A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7CE73-B092-4033-9D01-498B6792AA7E}" type="slidenum">
              <a:rPr lang="en-AU" smtClean="0"/>
              <a:pPr>
                <a:defRPr/>
              </a:pPr>
              <a:t>18</a:t>
            </a:fld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0492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Place a photo here and use format to blend it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/>
            </a:extLst>
          </a:blip>
          <a:srcRect b="19608"/>
          <a:stretch/>
        </p:blipFill>
        <p:spPr>
          <a:xfrm rot="10800000">
            <a:off x="-1" y="-27384"/>
            <a:ext cx="9158819" cy="6552728"/>
          </a:xfrm>
          <a:prstGeom prst="rect">
            <a:avLst/>
          </a:prstGeom>
          <a:gradFill flip="none" rotWithShape="1">
            <a:gsLst>
              <a:gs pos="26000">
                <a:schemeClr val="accent1">
                  <a:tint val="66000"/>
                  <a:satMod val="160000"/>
                  <a:alpha val="38000"/>
                </a:schemeClr>
              </a:gs>
              <a:gs pos="91000">
                <a:schemeClr val="accent1">
                  <a:tint val="44500"/>
                  <a:satMod val="160000"/>
                  <a:alpha val="43000"/>
                </a:schemeClr>
              </a:gs>
              <a:gs pos="84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</p:pic>
      <p:pic>
        <p:nvPicPr>
          <p:cNvPr id="29" name="Picture 28" descr="CEWO_logo_inline_LowRes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3" y="-27384"/>
            <a:ext cx="4320479" cy="922007"/>
          </a:xfrm>
          <a:prstGeom prst="rect">
            <a:avLst/>
          </a:prstGeom>
        </p:spPr>
      </p:pic>
      <p:pic>
        <p:nvPicPr>
          <p:cNvPr id="31" name="Picture 2" descr="G:\Environment\Environmental Water\CEWH\SER Section\Stakeholder Engagement\Publications\Color Palette\ColorPalette_symbolsOnly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32656"/>
            <a:ext cx="3819507" cy="288032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/>
          </a:bodyPr>
          <a:lstStyle/>
          <a:p>
            <a:r>
              <a:rPr lang="en-AU" sz="3200" dirty="0" smtClean="0">
                <a:latin typeface="Arial" pitchFamily="34" charset="0"/>
                <a:cs typeface="Arial" pitchFamily="34" charset="0"/>
              </a:rPr>
              <a:t>Community engagement </a:t>
            </a:r>
          </a:p>
        </p:txBody>
      </p:sp>
      <p:pic>
        <p:nvPicPr>
          <p:cNvPr id="6" name="Picture 2" descr="C:\Users\a03361\AppData\Local\Microsoft\Windows\Temporary Internet Files\Content.Outlook\4ENLK287\Image 10 - Sampling aquatic fauna (2)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358040"/>
            <a:ext cx="4032448" cy="531132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1339502"/>
            <a:ext cx="4427984" cy="525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spcAft>
                <a:spcPts val="1000"/>
              </a:spcAft>
              <a:buFont typeface="Arial" pitchFamily="34" charset="0"/>
              <a:buChar char="•"/>
            </a:pPr>
            <a:r>
              <a:rPr lang="en-AU" sz="2100" dirty="0" smtClean="0"/>
              <a:t>Consulting early and often – including the community in the early planning and design stage</a:t>
            </a:r>
          </a:p>
          <a:p>
            <a:pPr marL="265113" indent="-265113">
              <a:spcAft>
                <a:spcPts val="1000"/>
              </a:spcAft>
              <a:buFont typeface="Arial" pitchFamily="34" charset="0"/>
              <a:buChar char="•"/>
            </a:pPr>
            <a:r>
              <a:rPr lang="en-AU" sz="2100" dirty="0" smtClean="0"/>
              <a:t>Ongoing role for local interest and community groups to create ownership</a:t>
            </a:r>
          </a:p>
          <a:p>
            <a:pPr marL="265113" indent="-265113">
              <a:spcAft>
                <a:spcPts val="1000"/>
              </a:spcAft>
              <a:buFont typeface="Arial" pitchFamily="34" charset="0"/>
              <a:buChar char="•"/>
            </a:pPr>
            <a:r>
              <a:rPr lang="en-AU" sz="2100" dirty="0" smtClean="0"/>
              <a:t>Accessing local knowledge and experience</a:t>
            </a:r>
          </a:p>
          <a:p>
            <a:pPr marL="265113" indent="-265113">
              <a:spcAft>
                <a:spcPts val="1000"/>
              </a:spcAft>
              <a:buFont typeface="Arial" pitchFamily="34" charset="0"/>
              <a:buChar char="•"/>
            </a:pPr>
            <a:r>
              <a:rPr lang="en-AU" sz="2100" dirty="0" smtClean="0"/>
              <a:t>Regular updates and information sharing</a:t>
            </a:r>
          </a:p>
          <a:p>
            <a:pPr marL="265113" indent="-265113">
              <a:spcAft>
                <a:spcPts val="1000"/>
              </a:spcAft>
              <a:buFont typeface="Arial" pitchFamily="34" charset="0"/>
              <a:buChar char="•"/>
            </a:pPr>
            <a:r>
              <a:rPr lang="en-AU" sz="2100" dirty="0" smtClean="0"/>
              <a:t>Getting to know the people involved and who depend on the river systems for their livelihood</a:t>
            </a:r>
          </a:p>
          <a:p>
            <a:pPr marL="265113" indent="-265113">
              <a:spcAft>
                <a:spcPts val="1000"/>
              </a:spcAft>
              <a:buFont typeface="Arial" pitchFamily="34" charset="0"/>
              <a:buChar char="•"/>
            </a:pPr>
            <a:r>
              <a:rPr lang="en-AU" sz="2100" dirty="0" smtClean="0"/>
              <a:t>Demonstrating outcomes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7CE73-B092-4033-9D01-498B6792AA7E}" type="slidenum">
              <a:rPr lang="en-AU" smtClean="0"/>
              <a:pPr>
                <a:defRPr/>
              </a:pPr>
              <a:t>19</a:t>
            </a:fld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0492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ace a photo here and use format to blend it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/>
            </a:extLst>
          </a:blip>
          <a:srcRect b="19608"/>
          <a:stretch/>
        </p:blipFill>
        <p:spPr>
          <a:xfrm rot="10800000">
            <a:off x="-14819" y="0"/>
            <a:ext cx="9158819" cy="6336704"/>
          </a:xfrm>
          <a:prstGeom prst="rect">
            <a:avLst/>
          </a:prstGeom>
          <a:gradFill flip="none" rotWithShape="1">
            <a:gsLst>
              <a:gs pos="26000">
                <a:schemeClr val="accent1">
                  <a:tint val="66000"/>
                  <a:satMod val="160000"/>
                  <a:alpha val="38000"/>
                </a:schemeClr>
              </a:gs>
              <a:gs pos="91000">
                <a:schemeClr val="accent1">
                  <a:tint val="44500"/>
                  <a:satMod val="160000"/>
                  <a:alpha val="43000"/>
                </a:schemeClr>
              </a:gs>
              <a:gs pos="84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</p:pic>
      <p:pic>
        <p:nvPicPr>
          <p:cNvPr id="4099" name="Picture 2" descr="G:\Environment\Environmental Water\CEWH\SER Section\Stakeholder Engagement\Publications\Color Palette\ColorPalette_symbolsOnl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404813"/>
            <a:ext cx="38195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4375" y="107950"/>
            <a:ext cx="578167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itle 1"/>
          <p:cNvSpPr>
            <a:spLocks noGrp="1"/>
          </p:cNvSpPr>
          <p:nvPr>
            <p:ph type="title"/>
          </p:nvPr>
        </p:nvSpPr>
        <p:spPr>
          <a:xfrm>
            <a:off x="0" y="3716338"/>
            <a:ext cx="3490913" cy="2043112"/>
          </a:xfrm>
        </p:spPr>
        <p:txBody>
          <a:bodyPr/>
          <a:lstStyle/>
          <a:p>
            <a:r>
              <a:rPr lang="en-AU" sz="3200" smtClean="0">
                <a:latin typeface="Arial" pitchFamily="34" charset="0"/>
                <a:cs typeface="Arial" pitchFamily="34" charset="0"/>
              </a:rPr>
              <a:t>Hydrology of the Basin:</a:t>
            </a:r>
            <a:br>
              <a:rPr lang="en-AU" sz="3200" smtClean="0">
                <a:latin typeface="Arial" pitchFamily="34" charset="0"/>
                <a:cs typeface="Arial" pitchFamily="34" charset="0"/>
              </a:rPr>
            </a:br>
            <a:r>
              <a:rPr lang="en-AU" sz="3200" smtClean="0">
                <a:latin typeface="Arial" pitchFamily="34" charset="0"/>
                <a:cs typeface="Arial" pitchFamily="34" charset="0"/>
              </a:rPr>
              <a:t>River lengths and major storage locations</a:t>
            </a:r>
          </a:p>
        </p:txBody>
      </p:sp>
      <p:pic>
        <p:nvPicPr>
          <p:cNvPr id="4102" name="Picture 1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2575" y="476250"/>
            <a:ext cx="672306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7092950" y="6642100"/>
            <a:ext cx="1965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800"/>
              <a:t>Source: Murray Darling Basin Authority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7CE73-B092-4033-9D01-498B6792AA7E}" type="slidenum">
              <a:rPr lang="en-AU" smtClean="0"/>
              <a:pPr>
                <a:defRPr/>
              </a:pPr>
              <a:t>2</a:t>
            </a:fld>
            <a:endParaRPr lang="en-A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Place a photo here and use format to blend it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/>
            </a:extLst>
          </a:blip>
          <a:srcRect b="19608"/>
          <a:stretch/>
        </p:blipFill>
        <p:spPr>
          <a:xfrm rot="10800000">
            <a:off x="-14819" y="-171400"/>
            <a:ext cx="9158819" cy="6552728"/>
          </a:xfrm>
          <a:prstGeom prst="rect">
            <a:avLst/>
          </a:prstGeom>
          <a:gradFill flip="none" rotWithShape="1">
            <a:gsLst>
              <a:gs pos="26000">
                <a:schemeClr val="accent1">
                  <a:tint val="66000"/>
                  <a:satMod val="160000"/>
                  <a:alpha val="38000"/>
                </a:schemeClr>
              </a:gs>
              <a:gs pos="91000">
                <a:schemeClr val="accent1">
                  <a:tint val="44500"/>
                  <a:satMod val="160000"/>
                  <a:alpha val="43000"/>
                </a:schemeClr>
              </a:gs>
              <a:gs pos="84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</p:pic>
      <p:pic>
        <p:nvPicPr>
          <p:cNvPr id="29" name="Picture 28" descr="CEWO_logo_inline_LowRes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3" y="-27384"/>
            <a:ext cx="4320479" cy="922007"/>
          </a:xfrm>
          <a:prstGeom prst="rect">
            <a:avLst/>
          </a:prstGeom>
        </p:spPr>
      </p:pic>
      <p:pic>
        <p:nvPicPr>
          <p:cNvPr id="31" name="Picture 2" descr="G:\Environment\Environmental Water\CEWH\SER Section\Stakeholder Engagement\Publications\Color Palette\ColorPalette_symbolsOnly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32656"/>
            <a:ext cx="3819507" cy="288032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AU" sz="3600" dirty="0" smtClean="0">
                <a:latin typeface="Arial" pitchFamily="34" charset="0"/>
                <a:cs typeface="Arial" pitchFamily="34" charset="0"/>
              </a:rPr>
              <a:t>Implementation Challenges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68863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There is an ongoing need to </a:t>
            </a:r>
            <a:r>
              <a:rPr lang="en-AU" sz="1800" b="1" dirty="0" smtClean="0">
                <a:latin typeface="Arial" pitchFamily="34" charset="0"/>
                <a:cs typeface="Arial" pitchFamily="34" charset="0"/>
              </a:rPr>
              <a:t>balance scope and budget </a:t>
            </a:r>
            <a:r>
              <a:rPr lang="en-AU" sz="1800" dirty="0" smtClean="0">
                <a:latin typeface="Arial" pitchFamily="34" charset="0"/>
                <a:cs typeface="Arial" pitchFamily="34" charset="0"/>
              </a:rPr>
              <a:t>within a world where different stakeholders have different views about what and how to monitor.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Compromises have been made, particularly between monitoring of parameters which help to understand basin-scale outcomes and those which are useful for informing local scale management. 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Ensuring </a:t>
            </a:r>
            <a:r>
              <a:rPr lang="en-AU" sz="1800" b="1" dirty="0" smtClean="0">
                <a:latin typeface="Arial" pitchFamily="34" charset="0"/>
                <a:cs typeface="Arial" pitchFamily="34" charset="0"/>
              </a:rPr>
              <a:t>coordinated and integrated monitoring </a:t>
            </a:r>
            <a:r>
              <a:rPr lang="en-AU" sz="1800" dirty="0" smtClean="0">
                <a:latin typeface="Arial" pitchFamily="34" charset="0"/>
                <a:cs typeface="Arial" pitchFamily="34" charset="0"/>
              </a:rPr>
              <a:t>between Federal and State agencies will be an ongoing challenge.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There is much work to do to ensure that monitoring is fit-for-purpose to support the MDBA to undertake its Basin wide evaluation.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AU" sz="1800" b="1" dirty="0" smtClean="0">
                <a:latin typeface="Arial" pitchFamily="34" charset="0"/>
                <a:cs typeface="Arial" pitchFamily="34" charset="0"/>
              </a:rPr>
              <a:t>Communicating the results </a:t>
            </a:r>
            <a:r>
              <a:rPr lang="en-AU" sz="1800" dirty="0" smtClean="0">
                <a:latin typeface="Arial" pitchFamily="34" charset="0"/>
                <a:cs typeface="Arial" pitchFamily="34" charset="0"/>
              </a:rPr>
              <a:t>in a way which resonates with communities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People want to see monitoring  results quickly and in a way that reflects their own local interests and values rather than necessarily monitoring based on science to support a larger basin-wide program. </a:t>
            </a:r>
          </a:p>
          <a:p>
            <a:pPr lvl="1">
              <a:buNone/>
            </a:pPr>
            <a:endParaRPr lang="en-AU" sz="2050" dirty="0" smtClean="0"/>
          </a:p>
          <a:p>
            <a:endParaRPr lang="en-AU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7CE73-B092-4033-9D01-498B6792AA7E}" type="slidenum">
              <a:rPr lang="en-AU" smtClean="0"/>
              <a:pPr>
                <a:defRPr/>
              </a:pPr>
              <a:t>20</a:t>
            </a:fld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0492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Place a photo here and use format to blend it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/>
            </a:extLst>
          </a:blip>
          <a:srcRect b="19608"/>
          <a:stretch/>
        </p:blipFill>
        <p:spPr>
          <a:xfrm rot="10800000">
            <a:off x="-1" y="-27384"/>
            <a:ext cx="9158819" cy="6552728"/>
          </a:xfrm>
          <a:prstGeom prst="rect">
            <a:avLst/>
          </a:prstGeom>
          <a:gradFill flip="none" rotWithShape="1">
            <a:gsLst>
              <a:gs pos="26000">
                <a:schemeClr val="accent1">
                  <a:tint val="66000"/>
                  <a:satMod val="160000"/>
                  <a:alpha val="38000"/>
                </a:schemeClr>
              </a:gs>
              <a:gs pos="91000">
                <a:schemeClr val="accent1">
                  <a:tint val="44500"/>
                  <a:satMod val="160000"/>
                  <a:alpha val="43000"/>
                </a:schemeClr>
              </a:gs>
              <a:gs pos="84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r>
              <a:rPr lang="en-AU" sz="3200" b="1" smtClean="0">
                <a:solidFill>
                  <a:srgbClr val="005E1D"/>
                </a:solidFill>
                <a:latin typeface="AvantGarde Bk BT"/>
              </a:rPr>
              <a:t> </a:t>
            </a:r>
          </a:p>
        </p:txBody>
      </p:sp>
      <p:grpSp>
        <p:nvGrpSpPr>
          <p:cNvPr id="3076" name="Group 37"/>
          <p:cNvGrpSpPr>
            <a:grpSpLocks/>
          </p:cNvGrpSpPr>
          <p:nvPr/>
        </p:nvGrpSpPr>
        <p:grpSpPr bwMode="auto">
          <a:xfrm>
            <a:off x="179388" y="0"/>
            <a:ext cx="8716962" cy="922338"/>
            <a:chOff x="179513" y="0"/>
            <a:chExt cx="8716050" cy="922007"/>
          </a:xfrm>
        </p:grpSpPr>
        <p:pic>
          <p:nvPicPr>
            <p:cNvPr id="3080" name="Picture 41" descr="CEWO_logo_inline_LowRes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3" y="0"/>
              <a:ext cx="4320479" cy="922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2" descr="G:\Environment\Environmental Water\CEWH\SER Section\Stakeholder Engagement\Publications\Color Palette\ColorPalette_symbolsOnly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76056" y="404664"/>
              <a:ext cx="381950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7" name="Picture 1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0" y="863600"/>
            <a:ext cx="7185025" cy="55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-396875" y="3789363"/>
            <a:ext cx="349250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Fast facts</a:t>
            </a:r>
          </a:p>
        </p:txBody>
      </p:sp>
      <p:sp>
        <p:nvSpPr>
          <p:cNvPr id="3079" name="TextBox 13"/>
          <p:cNvSpPr txBox="1">
            <a:spLocks noChangeArrowheads="1"/>
          </p:cNvSpPr>
          <p:nvPr/>
        </p:nvSpPr>
        <p:spPr bwMode="auto">
          <a:xfrm>
            <a:off x="7524750" y="6165850"/>
            <a:ext cx="1511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800"/>
              <a:t>Source: Murray Darling Basin Authority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7CE73-B092-4033-9D01-498B6792AA7E}" type="slidenum">
              <a:rPr lang="en-AU" smtClean="0"/>
              <a:pPr>
                <a:defRPr/>
              </a:pPr>
              <a:t>3</a:t>
            </a:fld>
            <a:endParaRPr lang="en-A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ace a photo here and use format to blend it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/>
            </a:extLst>
          </a:blip>
          <a:srcRect b="19608"/>
          <a:stretch/>
        </p:blipFill>
        <p:spPr>
          <a:xfrm rot="10800000">
            <a:off x="-14819" y="0"/>
            <a:ext cx="9158819" cy="6336704"/>
          </a:xfrm>
          <a:prstGeom prst="rect">
            <a:avLst/>
          </a:prstGeom>
          <a:gradFill flip="none" rotWithShape="1">
            <a:gsLst>
              <a:gs pos="26000">
                <a:schemeClr val="accent1">
                  <a:tint val="66000"/>
                  <a:satMod val="160000"/>
                  <a:alpha val="38000"/>
                </a:schemeClr>
              </a:gs>
              <a:gs pos="91000">
                <a:schemeClr val="accent1">
                  <a:tint val="44500"/>
                  <a:satMod val="160000"/>
                  <a:alpha val="43000"/>
                </a:schemeClr>
              </a:gs>
              <a:gs pos="84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</p:pic>
      <p:grpSp>
        <p:nvGrpSpPr>
          <p:cNvPr id="5123" name="Group 37"/>
          <p:cNvGrpSpPr>
            <a:grpSpLocks/>
          </p:cNvGrpSpPr>
          <p:nvPr/>
        </p:nvGrpSpPr>
        <p:grpSpPr bwMode="auto">
          <a:xfrm>
            <a:off x="179388" y="0"/>
            <a:ext cx="8716962" cy="922338"/>
            <a:chOff x="179513" y="0"/>
            <a:chExt cx="8716050" cy="922007"/>
          </a:xfrm>
        </p:grpSpPr>
        <p:pic>
          <p:nvPicPr>
            <p:cNvPr id="5127" name="Picture 5" descr="CEWO_logo_inline_LowRes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3" y="0"/>
              <a:ext cx="4320479" cy="922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2" descr="G:\Environment\Environmental Water\CEWH\SER Section\Stakeholder Engagement\Publications\Color Palette\ColorPalette_symbolsOnly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76056" y="404664"/>
              <a:ext cx="381950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525" y="1404938"/>
            <a:ext cx="862965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836613"/>
            <a:ext cx="7500937" cy="1143000"/>
          </a:xfrm>
        </p:spPr>
        <p:txBody>
          <a:bodyPr/>
          <a:lstStyle/>
          <a:p>
            <a:r>
              <a:rPr lang="en-A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River Murray System Inflows 1891-2011</a:t>
            </a:r>
            <a:br>
              <a:rPr lang="en-A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A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(Including Inflows to Menindee and Excluding Snowy Releases)</a:t>
            </a:r>
          </a:p>
        </p:txBody>
      </p:sp>
      <p:sp>
        <p:nvSpPr>
          <p:cNvPr id="5126" name="Rectangle 28"/>
          <p:cNvSpPr>
            <a:spLocks noChangeArrowheads="1"/>
          </p:cNvSpPr>
          <p:nvPr/>
        </p:nvSpPr>
        <p:spPr bwMode="auto">
          <a:xfrm>
            <a:off x="7178675" y="6642100"/>
            <a:ext cx="1965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800"/>
              <a:t>Source: Murray Darling Basin Authority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7CE73-B092-4033-9D01-498B6792AA7E}" type="slidenum">
              <a:rPr lang="en-AU" smtClean="0"/>
              <a:pPr>
                <a:defRPr/>
              </a:pPr>
              <a:t>4</a:t>
            </a:fld>
            <a:endParaRPr lang="en-A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lace a photo here and use format to blend it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/>
            </a:extLst>
          </a:blip>
          <a:srcRect b="19608"/>
          <a:stretch/>
        </p:blipFill>
        <p:spPr>
          <a:xfrm rot="10800000">
            <a:off x="-14819" y="0"/>
            <a:ext cx="9158819" cy="6336704"/>
          </a:xfrm>
          <a:prstGeom prst="rect">
            <a:avLst/>
          </a:prstGeom>
          <a:gradFill flip="none" rotWithShape="1">
            <a:gsLst>
              <a:gs pos="26000">
                <a:schemeClr val="accent1">
                  <a:tint val="66000"/>
                  <a:satMod val="160000"/>
                  <a:alpha val="38000"/>
                </a:schemeClr>
              </a:gs>
              <a:gs pos="91000">
                <a:schemeClr val="accent1">
                  <a:tint val="44500"/>
                  <a:satMod val="160000"/>
                  <a:alpha val="43000"/>
                </a:schemeClr>
              </a:gs>
              <a:gs pos="84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7886700" cy="1325563"/>
          </a:xfrm>
        </p:spPr>
        <p:txBody>
          <a:bodyPr/>
          <a:lstStyle/>
          <a:p>
            <a:r>
              <a:rPr lang="en-AU" smtClean="0">
                <a:latin typeface="Arial" pitchFamily="34" charset="0"/>
                <a:cs typeface="Arial" pitchFamily="34" charset="0"/>
              </a:rPr>
              <a:t>Hume Dam</a:t>
            </a:r>
          </a:p>
        </p:txBody>
      </p:sp>
      <p:pic>
        <p:nvPicPr>
          <p:cNvPr id="11268" name="Content Placeholder 2" descr="366V8717_RT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l="6499"/>
          <a:stretch>
            <a:fillRect/>
          </a:stretch>
        </p:blipFill>
        <p:spPr>
          <a:xfrm>
            <a:off x="0" y="1587500"/>
            <a:ext cx="5881688" cy="5270500"/>
          </a:xfrm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040438" y="1817688"/>
            <a:ext cx="2954337" cy="36988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AU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3000 </a:t>
            </a:r>
            <a:r>
              <a:rPr lang="en-AU" sz="2800" kern="0" dirty="0">
                <a:latin typeface="Arial" panose="020B0604020202020204" pitchFamily="34" charset="0"/>
                <a:cs typeface="Arial" panose="020B0604020202020204" pitchFamily="34" charset="0"/>
              </a:rPr>
              <a:t>GL reservoir</a:t>
            </a:r>
          </a:p>
          <a:p>
            <a:pPr>
              <a:defRPr/>
            </a:pPr>
            <a:r>
              <a:rPr lang="en-AU" sz="2800" kern="0" dirty="0">
                <a:latin typeface="Arial" panose="020B0604020202020204" pitchFamily="34" charset="0"/>
                <a:cs typeface="Arial" panose="020B0604020202020204" pitchFamily="34" charset="0"/>
              </a:rPr>
              <a:t>50m high</a:t>
            </a:r>
          </a:p>
          <a:p>
            <a:pPr>
              <a:defRPr/>
            </a:pPr>
            <a:r>
              <a:rPr lang="en-AU" sz="2800" kern="0" dirty="0">
                <a:latin typeface="Arial" panose="020B0604020202020204" pitchFamily="34" charset="0"/>
                <a:cs typeface="Arial" panose="020B0604020202020204" pitchFamily="34" charset="0"/>
              </a:rPr>
              <a:t>Completed 1936  raised 1961</a:t>
            </a:r>
          </a:p>
          <a:p>
            <a:pPr>
              <a:defRPr/>
            </a:pPr>
            <a:r>
              <a:rPr lang="en-AU" sz="2800" kern="0" dirty="0">
                <a:latin typeface="Arial" panose="020B0604020202020204" pitchFamily="34" charset="0"/>
                <a:cs typeface="Arial" panose="020B0604020202020204" pitchFamily="34" charset="0"/>
              </a:rPr>
              <a:t>Main operating storage</a:t>
            </a:r>
          </a:p>
        </p:txBody>
      </p:sp>
      <p:pic>
        <p:nvPicPr>
          <p:cNvPr id="11270" name="Picture 5" descr="CEWO_logo_inline_LowR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0"/>
            <a:ext cx="43211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" descr="G:\Environment\Environmental Water\CEWH\SER Section\Stakeholder Engagement\Publications\Color Palette\ColorPalette_symbolsOnl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404813"/>
            <a:ext cx="38195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7CE73-B092-4033-9D01-498B6792AA7E}" type="slidenum">
              <a:rPr lang="en-AU" smtClean="0"/>
              <a:pPr>
                <a:defRPr/>
              </a:pPr>
              <a:t>5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ace a photo here and use format to blend it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/>
            </a:extLst>
          </a:blip>
          <a:srcRect b="19608"/>
          <a:stretch/>
        </p:blipFill>
        <p:spPr>
          <a:xfrm rot="10800000">
            <a:off x="-14819" y="0"/>
            <a:ext cx="9158819" cy="6336704"/>
          </a:xfrm>
          <a:prstGeom prst="rect">
            <a:avLst/>
          </a:prstGeom>
          <a:gradFill flip="none" rotWithShape="1">
            <a:gsLst>
              <a:gs pos="26000">
                <a:schemeClr val="accent1">
                  <a:tint val="66000"/>
                  <a:satMod val="160000"/>
                  <a:alpha val="38000"/>
                </a:schemeClr>
              </a:gs>
              <a:gs pos="91000">
                <a:schemeClr val="accent1">
                  <a:tint val="44500"/>
                  <a:satMod val="160000"/>
                  <a:alpha val="43000"/>
                </a:schemeClr>
              </a:gs>
              <a:gs pos="84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</p:pic>
      <p:grpSp>
        <p:nvGrpSpPr>
          <p:cNvPr id="13315" name="Group 37"/>
          <p:cNvGrpSpPr>
            <a:grpSpLocks/>
          </p:cNvGrpSpPr>
          <p:nvPr/>
        </p:nvGrpSpPr>
        <p:grpSpPr bwMode="auto">
          <a:xfrm>
            <a:off x="179388" y="0"/>
            <a:ext cx="8716962" cy="922338"/>
            <a:chOff x="179513" y="0"/>
            <a:chExt cx="8716050" cy="922007"/>
          </a:xfrm>
        </p:grpSpPr>
        <p:pic>
          <p:nvPicPr>
            <p:cNvPr id="13317" name="Picture 5" descr="CEWO_logo_inline_LowRes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3" y="0"/>
              <a:ext cx="4320479" cy="922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8" name="Picture 2" descr="G:\Environment\Environmental Water\CEWH\SER Section\Stakeholder Engagement\Publications\Color Palette\ColorPalette_symbolsOnly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76056" y="404664"/>
              <a:ext cx="381950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16" name="Picture 6" descr="sdl.jpg"/>
          <p:cNvPicPr>
            <a:picLocks noChangeAspect="1"/>
          </p:cNvPicPr>
          <p:nvPr/>
        </p:nvPicPr>
        <p:blipFill>
          <a:blip r:embed="rId6" cstate="print"/>
          <a:srcRect r="48164" b="29412"/>
          <a:stretch>
            <a:fillRect/>
          </a:stretch>
        </p:blipFill>
        <p:spPr bwMode="auto">
          <a:xfrm>
            <a:off x="858763" y="1093726"/>
            <a:ext cx="7241629" cy="57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7CE73-B092-4033-9D01-498B6792AA7E}" type="slidenum">
              <a:rPr lang="en-AU" smtClean="0"/>
              <a:pPr>
                <a:defRPr/>
              </a:pPr>
              <a:t>6</a:t>
            </a:fld>
            <a:endParaRPr lang="en-A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ace a photo here and use format to blend it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/>
            </a:extLst>
          </a:blip>
          <a:srcRect b="19608"/>
          <a:stretch/>
        </p:blipFill>
        <p:spPr>
          <a:xfrm rot="10800000">
            <a:off x="-14819" y="0"/>
            <a:ext cx="9158819" cy="6336704"/>
          </a:xfrm>
          <a:prstGeom prst="rect">
            <a:avLst/>
          </a:prstGeom>
          <a:gradFill flip="none" rotWithShape="1">
            <a:gsLst>
              <a:gs pos="26000">
                <a:schemeClr val="accent1">
                  <a:tint val="66000"/>
                  <a:satMod val="160000"/>
                  <a:alpha val="38000"/>
                </a:schemeClr>
              </a:gs>
              <a:gs pos="91000">
                <a:schemeClr val="accent1">
                  <a:tint val="44500"/>
                  <a:satMod val="160000"/>
                  <a:alpha val="43000"/>
                </a:schemeClr>
              </a:gs>
              <a:gs pos="84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79388" y="1125538"/>
            <a:ext cx="86407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400"/>
              <a:t>Key Reform Elements that Enabled Commonwealth Environmental Watering</a:t>
            </a:r>
          </a:p>
        </p:txBody>
      </p:sp>
      <p:pic>
        <p:nvPicPr>
          <p:cNvPr id="9220" name="Picture 5" descr="CEWO_logo_inline_LowR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0"/>
            <a:ext cx="43211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 descr="G:\Environment\Environmental Water\CEWH\SER Section\Stakeholder Engagement\Publications\Color Palette\ColorPalette_symbolsOnl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404813"/>
            <a:ext cx="38195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250825" y="2133600"/>
            <a:ext cx="3600450" cy="41751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AU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acknowledging over-allocation was causing significant environmental decline</a:t>
            </a:r>
          </a:p>
          <a:p>
            <a:pPr>
              <a:spcAft>
                <a:spcPts val="600"/>
              </a:spcAft>
              <a:defRPr/>
            </a:pPr>
            <a:r>
              <a:rPr lang="en-AU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capping water use to prevent further growth</a:t>
            </a:r>
          </a:p>
          <a:p>
            <a:pPr>
              <a:spcAft>
                <a:spcPts val="600"/>
              </a:spcAft>
              <a:defRPr/>
            </a:pPr>
            <a:r>
              <a:rPr lang="en-AU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creating secure and tradeable rights to use water, known as entitlements</a:t>
            </a:r>
          </a:p>
        </p:txBody>
      </p:sp>
      <p:pic>
        <p:nvPicPr>
          <p:cNvPr id="9223" name="Picture 2" descr="C:\Users\A08755\AppData\Local\Microsoft\Windows\Temporary Internet Files\Content.IE5\JFO3I8LT\Darling00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2133600"/>
            <a:ext cx="5183188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7CE73-B092-4033-9D01-498B6792AA7E}" type="slidenum">
              <a:rPr lang="en-AU" smtClean="0"/>
              <a:pPr>
                <a:defRPr/>
              </a:pPr>
              <a:t>7</a:t>
            </a:fld>
            <a:endParaRPr lang="en-A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ace a photo here and use format to blend it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/>
            </a:extLst>
          </a:blip>
          <a:srcRect b="19608"/>
          <a:stretch/>
        </p:blipFill>
        <p:spPr>
          <a:xfrm rot="10800000">
            <a:off x="-14819" y="0"/>
            <a:ext cx="9158819" cy="6336704"/>
          </a:xfrm>
          <a:prstGeom prst="rect">
            <a:avLst/>
          </a:prstGeom>
          <a:gradFill flip="none" rotWithShape="1">
            <a:gsLst>
              <a:gs pos="26000">
                <a:schemeClr val="accent1">
                  <a:tint val="66000"/>
                  <a:satMod val="160000"/>
                  <a:alpha val="38000"/>
                </a:schemeClr>
              </a:gs>
              <a:gs pos="91000">
                <a:schemeClr val="accent1">
                  <a:tint val="44500"/>
                  <a:satMod val="160000"/>
                  <a:alpha val="43000"/>
                </a:schemeClr>
              </a:gs>
              <a:gs pos="84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79388" y="836613"/>
            <a:ext cx="86407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400"/>
              <a:t>Key Reform Elements that Enabled Commonwealth Environmental Watering</a:t>
            </a:r>
          </a:p>
        </p:txBody>
      </p:sp>
      <p:pic>
        <p:nvPicPr>
          <p:cNvPr id="10244" name="Picture 5" descr="CEWO_logo_inline_LowR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-100013"/>
            <a:ext cx="43211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G:\Environment\Environmental Water\CEWH\SER Section\Stakeholder Engagement\Publications\Color Palette\ColorPalette_symbolsOnl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333375"/>
            <a:ext cx="38195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1677020"/>
            <a:ext cx="9144000" cy="2832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AU" sz="2000" kern="0" dirty="0"/>
              <a:t>developing a legally-binding plan for the integrated management of all of the Basin’s rivers, including setting new environmentally sustainable limits on water use (by an independent, expert commonwealth agency)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AU" sz="2000" kern="0" dirty="0"/>
              <a:t>governments recovering water through the market and investing in water efficiencies, in order to achieve the new limits and return water to the environment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AU" sz="2000" kern="0" dirty="0"/>
              <a:t>establishing a federal entity to manage the recovered </a:t>
            </a:r>
            <a:r>
              <a:rPr lang="en-AU" sz="2000" kern="0" dirty="0" smtClean="0"/>
              <a:t>(i.e. Government-owned water) </a:t>
            </a:r>
            <a:r>
              <a:rPr lang="en-AU" sz="2000" kern="0" dirty="0"/>
              <a:t>for the restoration and protection of the environment</a:t>
            </a:r>
          </a:p>
        </p:txBody>
      </p:sp>
      <p:pic>
        <p:nvPicPr>
          <p:cNvPr id="10247" name="Picture 10" descr="Wetland type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52963"/>
            <a:ext cx="91440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7CE73-B092-4033-9D01-498B6792AA7E}" type="slidenum">
              <a:rPr lang="en-AU" smtClean="0"/>
              <a:pPr>
                <a:defRPr/>
              </a:pPr>
              <a:t>8</a:t>
            </a:fld>
            <a:endParaRPr lang="en-A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lace a photo here and use format to blend it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/>
            </a:extLst>
          </a:blip>
          <a:srcRect b="19608"/>
          <a:stretch/>
        </p:blipFill>
        <p:spPr>
          <a:xfrm rot="10800000">
            <a:off x="-14819" y="-675456"/>
            <a:ext cx="9158819" cy="6336704"/>
          </a:xfrm>
          <a:prstGeom prst="rect">
            <a:avLst/>
          </a:prstGeom>
          <a:gradFill flip="none" rotWithShape="1">
            <a:gsLst>
              <a:gs pos="26000">
                <a:schemeClr val="accent1">
                  <a:tint val="66000"/>
                  <a:satMod val="160000"/>
                  <a:alpha val="38000"/>
                </a:schemeClr>
              </a:gs>
              <a:gs pos="91000">
                <a:schemeClr val="accent1">
                  <a:tint val="44500"/>
                  <a:satMod val="160000"/>
                  <a:alpha val="43000"/>
                </a:schemeClr>
              </a:gs>
              <a:gs pos="84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</p:pic>
      <p:pic>
        <p:nvPicPr>
          <p:cNvPr id="9219" name="Picture 7" descr="CEWO_logo_inline_LowRe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0"/>
            <a:ext cx="43211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" descr="G:\Environment\Environmental Water\CEWH\SER Section\Stakeholder Engagement\Publications\Color Palette\ColorPalette_symbolsOnl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404813"/>
            <a:ext cx="38195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611188" y="1052513"/>
            <a:ext cx="7772400" cy="72231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AU" sz="3200" b="1" dirty="0" smtClean="0">
                <a:solidFill>
                  <a:schemeClr val="accent1">
                    <a:lumMod val="50000"/>
                  </a:schemeClr>
                </a:solidFill>
              </a:rPr>
              <a:t>Basin Plan – Environmental Watering Plan</a:t>
            </a:r>
            <a:endParaRPr lang="en-A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AU"/>
          </a:p>
        </p:txBody>
      </p:sp>
      <p:pic>
        <p:nvPicPr>
          <p:cNvPr id="92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773238"/>
            <a:ext cx="25209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200" y="3716338"/>
            <a:ext cx="4781550" cy="230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4149725"/>
            <a:ext cx="4475162" cy="2074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6" name="TextBox 15"/>
          <p:cNvSpPr txBox="1">
            <a:spLocks noChangeArrowheads="1"/>
          </p:cNvSpPr>
          <p:nvPr/>
        </p:nvSpPr>
        <p:spPr bwMode="auto">
          <a:xfrm>
            <a:off x="3203575" y="1844675"/>
            <a:ext cx="53292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en-AU" sz="2400"/>
              <a:t>Common objectives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AU" sz="2400"/>
              <a:t>Consistent planning framework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AU" sz="2400"/>
              <a:t>Short and longer-term elements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6BB15-BC4A-4EE5-8D4F-E3535B750946}" type="slidenum">
              <a:rPr lang="en-AU" smtClean="0"/>
              <a:pPr>
                <a:defRPr/>
              </a:pPr>
              <a:t>9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/>
    <Synchronization>Asynchronous</Synchronization>
    <Type>10003</Type>
    <SequenceNumber>10000</SequenceNumber>
    <Assembly>RecordPoint.Active.UI, Version=1.0.0.0, Culture=neutral, PublicKeyToken=d49476ae5b650bf3</Assembly>
    <Class>RecordPoint.Active.UI.Events.WorkflowItemEventReceiver</Class>
    <Data/>
    <Filter/>
  </Receiver>
  <Receiver>
    <Name/>
    <Synchronization>Synchronous</Synchronization>
    <Type>3</Type>
    <SequenceNumber>10000</SequenceNumber>
    <Assembly>RecordPoint.Active.UI, Version=1.0.0.0, Culture=neutral, PublicKeyToken=d49476ae5b650bf3</Assembly>
    <Class>RecordPoint.Active.UI.Events.WorkflowItemEventReceiver</Class>
    <Data/>
    <Filter/>
  </Receiver>
  <Receiver>
    <Name/>
    <Synchronization>Asynchronous</Synchronization>
    <Type>10009</Type>
    <SequenceNumber>10000</SequenceNumber>
    <Assembly>RecordPoint.Active.UI, Version=1.0.0.0, Culture=neutral, PublicKeyToken=d49476ae5b650bf3</Assembly>
    <Class>RecordPoint.Active.UI.Events.WorkflowItemEventReceiver</Class>
    <Data/>
    <Filter/>
  </Receiver>
  <Receiver>
    <Name/>
    <Synchronization>Synchronous</Synchronization>
    <Type>9</Type>
    <SequenceNumber>10000</SequenceNumber>
    <Assembly>RecordPoint.Active.UI, Version=1.0.0.0, Culture=neutral, PublicKeyToken=d49476ae5b650bf3</Assembly>
    <Class>RecordPoint.Active.UI.Events.WorkflowItemEventReceiver</Class>
    <Data/>
    <Filter/>
  </Receiver>
  <Receiver>
    <Name/>
    <Synchronization>Asynchronous</Synchronization>
    <Type>10103</Type>
    <SequenceNumber>10000</SequenceNumber>
    <Assembly>RecordPoint.Active.UI, Version=1.0.0.0, Culture=neutral, PublicKeyToken=d49476ae5b650bf3</Assembly>
    <Class>RecordPoint.Active.UI.Events.WorkflowListEventReceiver</Class>
    <Data/>
    <Filter/>
  </Receiver>
  <Receiver>
    <Name/>
    <Synchronization>Synchronous</Synchronization>
    <Type>102</Type>
    <SequenceNumber>10000</SequenceNumber>
    <Assembly>RecordPoint.Active.UI, Version=1.0.0.0, Culture=neutral, PublicKeyToken=d49476ae5b650bf3</Assembly>
    <Class>RecordPoint.Active.UI.Events.WorkflowListEventReceiver</Class>
    <Data/>
    <Filter/>
  </Receiver>
  <Receiver>
    <Name/>
    <Synchronization>Asynchronous</Synchronization>
    <Type>10105</Type>
    <SequenceNumber>10000</SequenceNumber>
    <Assembly>RecordPoint.Active.UI, Version=1.0.0.0, Culture=neutral, PublicKeyToken=d49476ae5b650bf3</Assembly>
    <Class>RecordPoint.Active.UI.Events.WorkflowListEventReceiver</Class>
    <Data/>
    <Filter/>
  </Receiver>
  <Receiver>
    <Name/>
    <Synchronization>Synchronous</Synchronization>
    <Type>105</Type>
    <SequenceNumber>10000</SequenceNumber>
    <Assembly>RecordPoint.Active.UI, Version=1.0.0.0, Culture=neutral, PublicKeyToken=d49476ae5b650bf3</Assembly>
    <Class>RecordPoint.Active.UI.Events.WorkflowListEventReceiver</Class>
    <Data/>
    <Filter/>
  </Receiver>
  <Receiver>
    <Name/>
    <Synchronization>Asynchronous</Synchronization>
    <Type>10002</Type>
    <SequenceNumber>10000</SequenceNumber>
    <Assembly>RecordPoint.Active.UI, Version=1.0.0.0, Culture=neutral, PublicKeyToken=d49476ae5b650bf3</Assembly>
    <Class>RecordPoint.Active.UI.Events.WorkflowItemEventReceiver</Class>
    <Data/>
    <Filter/>
  </Receiver>
  <Receiver>
    <Name/>
    <Synchronization>Synchronous</Synchronization>
    <Type>2</Type>
    <SequenceNumber>10000</SequenceNumber>
    <Assembly>RecordPoint.Active.UI, Version=1.0.0.0, Culture=neutral, PublicKeyToken=d49476ae5b650bf3</Assembly>
    <Class>RecordPoint.Active.UI.Events.WorkflowItemEventReceiver</Class>
    <Data/>
    <Filter/>
  </Receiver>
</spe:Receiver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LongProperties xmlns="http://schemas.microsoft.com/office/2006/metadata/longProperties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SPIRE PowerPoint Document" ma:contentTypeID="0x010100DB29C2AB6EB75541991FB3E24043BFB60300CA9A6AE11781384AB863B6F37AE1515F" ma:contentTypeVersion="30" ma:contentTypeDescription="Create a new PowerPoint Document" ma:contentTypeScope="" ma:versionID="f40f85a15159d7cef0731e199d4e8c73">
  <xsd:schema xmlns:xsd="http://www.w3.org/2001/XMLSchema" xmlns:xs="http://www.w3.org/2001/XMLSchema" xmlns:p="http://schemas.microsoft.com/office/2006/metadata/properties" xmlns:ns2="5af92df4-ae3d-4772-abff-92e7cba13994" targetNamespace="http://schemas.microsoft.com/office/2006/metadata/properties" ma:root="true" ma:fieldsID="304baf736c2898791f3ecb907420e815" ns2:_="">
    <xsd:import namespace="5af92df4-ae3d-4772-abff-92e7cba13994"/>
    <xsd:element name="properties">
      <xsd:complexType>
        <xsd:sequence>
          <xsd:element name="documentManagement">
            <xsd:complexType>
              <xsd:all>
                <xsd:element ref="ns2:DocumentDescription" minOccurs="0"/>
                <xsd:element ref="ns2:Approval" minOccurs="0"/>
                <xsd:element ref="ns2:Record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f92df4-ae3d-4772-abff-92e7cba13994" elementFormDefault="qualified">
    <xsd:import namespace="http://schemas.microsoft.com/office/2006/documentManagement/types"/>
    <xsd:import namespace="http://schemas.microsoft.com/office/infopath/2007/PartnerControls"/>
    <xsd:element name="DocumentDescription" ma:index="8" nillable="true" ma:displayName="Document Description" ma:description="Document Description. Max 255 characters" ma:internalName="Document_x0020_Description">
      <xsd:simpleType>
        <xsd:restriction base="dms:Note">
          <xsd:maxLength value="255"/>
        </xsd:restriction>
      </xsd:simpleType>
    </xsd:element>
    <xsd:element name="Approval" ma:index="9" nillable="true" ma:displayName="Approval" ma:default="" ma:description="Select the approval status of the document" ma:format="Dropdown" ma:internalName="Approval">
      <xsd:simpleType>
        <xsd:restriction base="dms:Choice">
          <xsd:enumeration value="For Review"/>
          <xsd:enumeration value="Approved"/>
          <xsd:enumeration value="Superseded"/>
          <xsd:enumeration value="Cancelled"/>
        </xsd:restriction>
      </xsd:simpleType>
    </xsd:element>
    <xsd:element name="RecordNumber" ma:index="10" nillable="true" ma:displayName="Record Number" ma:description="RecordPoint Record Number" ma:internalName="RecordNumber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p:properties xmlns:p="http://schemas.microsoft.com/office/2006/metadata/properties" xmlns:xsi="http://www.w3.org/2001/XMLSchema-instance">
  <documentManagement>
    <Approval xmlns="5af92df4-ae3d-4772-abff-92e7cba13994" xsi:nil="true"/>
    <RecordNumber xmlns="5af92df4-ae3d-4772-abff-92e7cba13994" xsi:nil="true"/>
    <DocumentDescription xmlns="5af92df4-ae3d-4772-abff-92e7cba13994" xsi:nil="true"/>
  </documentManagement>
</p:properties>
</file>

<file path=customXml/itemProps1.xml><?xml version="1.0" encoding="utf-8"?>
<ds:datastoreItem xmlns:ds="http://schemas.openxmlformats.org/officeDocument/2006/customXml" ds:itemID="{BE149931-0F4B-45FB-99B1-F9280D3D43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AFA53C-D5A9-42D3-8DE3-3047988264D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7151A64-BA4C-462D-9EF1-D9FF7691D95D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04D093A1-5293-4336-8E91-F524CF2BA57E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1E18C9F2-752B-4EFA-93F6-E0C90217A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f92df4-ae3d-4772-abff-92e7cba139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2C6BD1E0-9E54-4AB8-96ED-2DEECEF5842C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5af92df4-ae3d-4772-abff-92e7cba13994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3882</TotalTime>
  <Words>964</Words>
  <Application>Microsoft Office PowerPoint</Application>
  <PresentationFormat>On-screen Show (4:3)</PresentationFormat>
  <Paragraphs>176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   Management of Commonwealth environmental water in the Murray-Darling Basin, Australia   David Papps, Commonwealth Environmental Water Holder Environmental Flows for Strategic Planning for the Ganga Basin Workshop, February 5-6, 2015   </vt:lpstr>
      <vt:lpstr>Hydrology of the Basin: River lengths and major storage locations</vt:lpstr>
      <vt:lpstr> </vt:lpstr>
      <vt:lpstr>River Murray System Inflows 1891-2011 (Including Inflows to Menindee and Excluding Snowy Releases)</vt:lpstr>
      <vt:lpstr>Hume Dam</vt:lpstr>
      <vt:lpstr>Slide 6</vt:lpstr>
      <vt:lpstr>Slide 7</vt:lpstr>
      <vt:lpstr>Slide 8</vt:lpstr>
      <vt:lpstr>Basin Plan – Environmental Watering Plan</vt:lpstr>
      <vt:lpstr>Basin Wide Strategy</vt:lpstr>
      <vt:lpstr>Slide 11</vt:lpstr>
      <vt:lpstr>Responsibilities under the Basin Plan</vt:lpstr>
      <vt:lpstr>CEWO Monitoring and Evaluation</vt:lpstr>
      <vt:lpstr>A range of indicators are used</vt:lpstr>
      <vt:lpstr>Slide 15</vt:lpstr>
      <vt:lpstr>Outcomes Framework </vt:lpstr>
      <vt:lpstr>Cause and Effect Models – water quality</vt:lpstr>
      <vt:lpstr>Focus on ‘evaluation’</vt:lpstr>
      <vt:lpstr>Community engagement </vt:lpstr>
      <vt:lpstr>Implementation Challenges </vt:lpstr>
    </vt:vector>
  </TitlesOfParts>
  <Company>DEWHA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Murray Darling Association Conference - David Papps 15.10.14</dc:title>
  <dc:creator>a00888</dc:creator>
  <cp:lastModifiedBy>A08755</cp:lastModifiedBy>
  <cp:revision>394</cp:revision>
  <dcterms:created xsi:type="dcterms:W3CDTF">2013-07-28T22:48:47Z</dcterms:created>
  <dcterms:modified xsi:type="dcterms:W3CDTF">2015-02-02T22:48:32Z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0x010100DB29C2AB6EB75541991FB3E24043BFB60300CA9A6AE11781384AB863B6F37AE1515F</vt:lpwstr>
  </property>
  <property fmtid="{D5CDD505-2E9C-101B-9397-08002B2CF9AE}" pid="3" name="RecordPoint_SubmissionDate">
    <vt:lpwstr/>
  </property>
  <property fmtid="{D5CDD505-2E9C-101B-9397-08002B2CF9AE}" pid="4" name="RecordPoint_ActiveItemSiteId">
    <vt:lpwstr>{a8f0bc9d-7c61-4d87-8154-4194e40ae5d3}</vt:lpwstr>
  </property>
  <property fmtid="{D5CDD505-2E9C-101B-9397-08002B2CF9AE}" pid="5" name="RecordPoint_ActiveItemListId">
    <vt:lpwstr>{e9d64803-07a0-49c5-8342-798750fc484a}</vt:lpwstr>
  </property>
  <property fmtid="{D5CDD505-2E9C-101B-9397-08002B2CF9AE}" pid="6" name="RecordPoint_ActiveItemMoved">
    <vt:lpwstr/>
  </property>
  <property fmtid="{D5CDD505-2E9C-101B-9397-08002B2CF9AE}" pid="7" name="RecordPoint_RecordFormat">
    <vt:lpwstr/>
  </property>
  <property fmtid="{D5CDD505-2E9C-101B-9397-08002B2CF9AE}" pid="8" name="RecordPoint_SubmissionCompleted">
    <vt:lpwstr/>
  </property>
  <property fmtid="{D5CDD505-2E9C-101B-9397-08002B2CF9AE}" pid="9" name="RecordPoint_ActiveItemUniqueId">
    <vt:lpwstr>{94f19cd9-1b55-428a-988e-2d0dac8982a7}</vt:lpwstr>
  </property>
  <property fmtid="{D5CDD505-2E9C-101B-9397-08002B2CF9AE}" pid="10" name="RecordPoint_ActiveItemWebId">
    <vt:lpwstr>{5af92df4-ae3d-4772-abff-92e7cba13994}</vt:lpwstr>
  </property>
  <property fmtid="{D5CDD505-2E9C-101B-9397-08002B2CF9AE}" pid="11" name="RecordPoint_WorkflowType">
    <vt:lpwstr>ActiveSubmitStub</vt:lpwstr>
  </property>
  <property fmtid="{D5CDD505-2E9C-101B-9397-08002B2CF9AE}" pid="12" name="Function">
    <vt:lpwstr>Program Admin</vt:lpwstr>
  </property>
  <property fmtid="{D5CDD505-2E9C-101B-9397-08002B2CF9AE}" pid="13" name="Branch">
    <vt:lpwstr/>
  </property>
  <property fmtid="{D5CDD505-2E9C-101B-9397-08002B2CF9AE}" pid="14" name="Division">
    <vt:lpwstr/>
  </property>
  <property fmtid="{D5CDD505-2E9C-101B-9397-08002B2CF9AE}" pid="15" name="Function0">
    <vt:lpwstr>Program Admin</vt:lpwstr>
  </property>
  <property fmtid="{D5CDD505-2E9C-101B-9397-08002B2CF9AE}" pid="16" name="IconOverlay">
    <vt:lpwstr/>
  </property>
  <property fmtid="{D5CDD505-2E9C-101B-9397-08002B2CF9AE}" pid="17" name="RecordPoint_RecordNumberSubmitted">
    <vt:lpwstr/>
  </property>
</Properties>
</file>